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57" r:id="rId4"/>
    <p:sldId id="282" r:id="rId5"/>
    <p:sldId id="266" r:id="rId6"/>
    <p:sldId id="267" r:id="rId7"/>
    <p:sldId id="258" r:id="rId8"/>
    <p:sldId id="259" r:id="rId9"/>
    <p:sldId id="260" r:id="rId10"/>
    <p:sldId id="262" r:id="rId11"/>
    <p:sldId id="263" r:id="rId12"/>
    <p:sldId id="264"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 id="281"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E8865D-C5DD-4F3E-A4BC-17CE9E05C30E}"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ru-RU"/>
        </a:p>
      </dgm:t>
    </dgm:pt>
    <dgm:pt modelId="{372B07F0-DF85-4138-B57B-E6A8AF072BE7}">
      <dgm:prSet phldrT="[Текст]" custT="1"/>
      <dgm:spPr/>
      <dgm:t>
        <a:bodyPr/>
        <a:lstStyle/>
        <a:p>
          <a:r>
            <a:rPr lang="kk-KZ" sz="1600" dirty="0" smtClean="0"/>
            <a:t>Бухгалтерлік салық есебі</a:t>
          </a:r>
          <a:endParaRPr lang="ru-RU" sz="1600" dirty="0"/>
        </a:p>
      </dgm:t>
    </dgm:pt>
    <dgm:pt modelId="{E7531C58-CC1A-4BE8-8E4F-B16BE47E4E22}" type="parTrans" cxnId="{71E2761D-DA2A-42CD-82E1-428907861EC1}">
      <dgm:prSet/>
      <dgm:spPr/>
      <dgm:t>
        <a:bodyPr/>
        <a:lstStyle/>
        <a:p>
          <a:endParaRPr lang="ru-RU"/>
        </a:p>
      </dgm:t>
    </dgm:pt>
    <dgm:pt modelId="{E406D87C-8468-4A80-A510-07F335779022}" type="sibTrans" cxnId="{71E2761D-DA2A-42CD-82E1-428907861EC1}">
      <dgm:prSet/>
      <dgm:spPr/>
      <dgm:t>
        <a:bodyPr/>
        <a:lstStyle/>
        <a:p>
          <a:endParaRPr lang="ru-RU"/>
        </a:p>
      </dgm:t>
    </dgm:pt>
    <dgm:pt modelId="{42C4D85F-352A-4F50-9AB1-407B885C1566}">
      <dgm:prSet phldrT="[Текст]"/>
      <dgm:spPr/>
      <dgm:t>
        <a:bodyPr/>
        <a:lstStyle/>
        <a:p>
          <a:r>
            <a:rPr lang="kk-KZ" dirty="0" smtClean="0"/>
            <a:t>Салық есебінің мәліметтері бухгалтерлік есептің ақпараттарынан құралады</a:t>
          </a:r>
          <a:endParaRPr lang="ru-RU" dirty="0"/>
        </a:p>
      </dgm:t>
    </dgm:pt>
    <dgm:pt modelId="{95F49EFC-0339-42EA-8A9B-CDECDBC5FC0F}" type="parTrans" cxnId="{4C4C0EDD-A2A6-4BD8-82E1-4C790A246D2B}">
      <dgm:prSet/>
      <dgm:spPr/>
      <dgm:t>
        <a:bodyPr/>
        <a:lstStyle/>
        <a:p>
          <a:endParaRPr lang="ru-RU"/>
        </a:p>
      </dgm:t>
    </dgm:pt>
    <dgm:pt modelId="{218F1EBA-21C9-46AE-9E92-622B7DEEAD71}" type="sibTrans" cxnId="{4C4C0EDD-A2A6-4BD8-82E1-4C790A246D2B}">
      <dgm:prSet/>
      <dgm:spPr/>
      <dgm:t>
        <a:bodyPr/>
        <a:lstStyle/>
        <a:p>
          <a:endParaRPr lang="ru-RU"/>
        </a:p>
      </dgm:t>
    </dgm:pt>
    <dgm:pt modelId="{BA6C9F3F-FCF9-49D5-A5B2-97D3845FD83C}">
      <dgm:prSet phldrT="[Текст]"/>
      <dgm:spPr/>
      <dgm:t>
        <a:bodyPr/>
        <a:lstStyle/>
        <a:p>
          <a:r>
            <a:rPr lang="kk-KZ" dirty="0" smtClean="0"/>
            <a:t>Біріктірілген есеп</a:t>
          </a:r>
          <a:endParaRPr lang="ru-RU" dirty="0"/>
        </a:p>
      </dgm:t>
    </dgm:pt>
    <dgm:pt modelId="{EC83AE6E-822D-42B4-9002-2E04438EA2FF}" type="parTrans" cxnId="{B6B78E96-BB6A-4B35-8493-E0EFC092DFFC}">
      <dgm:prSet/>
      <dgm:spPr/>
      <dgm:t>
        <a:bodyPr/>
        <a:lstStyle/>
        <a:p>
          <a:endParaRPr lang="ru-RU"/>
        </a:p>
      </dgm:t>
    </dgm:pt>
    <dgm:pt modelId="{E13DEFE7-3938-4DCE-8703-7FB20B298327}" type="sibTrans" cxnId="{B6B78E96-BB6A-4B35-8493-E0EFC092DFFC}">
      <dgm:prSet/>
      <dgm:spPr/>
      <dgm:t>
        <a:bodyPr/>
        <a:lstStyle/>
        <a:p>
          <a:endParaRPr lang="ru-RU"/>
        </a:p>
      </dgm:t>
    </dgm:pt>
    <dgm:pt modelId="{979371A2-07D8-4014-8F96-428503B50E47}">
      <dgm:prSet/>
      <dgm:spPr/>
      <dgm:t>
        <a:bodyPr/>
        <a:lstStyle/>
        <a:p>
          <a:r>
            <a:rPr lang="kk-KZ" dirty="0" smtClean="0"/>
            <a:t>Салық есебінің көрсеткіштер әртүрлі салық салу әдістерін қолдану арқылы анықталынады</a:t>
          </a:r>
          <a:endParaRPr lang="ru-RU" dirty="0"/>
        </a:p>
      </dgm:t>
    </dgm:pt>
    <dgm:pt modelId="{40D9842F-621D-4753-9372-522320ECE6B1}" type="parTrans" cxnId="{83A02302-562A-455A-A3D9-6BA74867DB03}">
      <dgm:prSet/>
      <dgm:spPr/>
      <dgm:t>
        <a:bodyPr/>
        <a:lstStyle/>
        <a:p>
          <a:endParaRPr lang="ru-RU"/>
        </a:p>
      </dgm:t>
    </dgm:pt>
    <dgm:pt modelId="{AEBCFF48-C5B8-4353-AFC9-2299187BC4E1}" type="sibTrans" cxnId="{83A02302-562A-455A-A3D9-6BA74867DB03}">
      <dgm:prSet/>
      <dgm:spPr/>
      <dgm:t>
        <a:bodyPr/>
        <a:lstStyle/>
        <a:p>
          <a:endParaRPr lang="ru-RU"/>
        </a:p>
      </dgm:t>
    </dgm:pt>
    <dgm:pt modelId="{1CE68823-CFDB-4C49-8B39-1E2CFE9D0925}">
      <dgm:prSet phldrT="[Текст]"/>
      <dgm:spPr/>
      <dgm:t>
        <a:bodyPr/>
        <a:lstStyle/>
        <a:p>
          <a:r>
            <a:rPr lang="kk-KZ" dirty="0" smtClean="0"/>
            <a:t>Абсалюттік салық есебі</a:t>
          </a:r>
          <a:endParaRPr lang="ru-RU" dirty="0"/>
        </a:p>
      </dgm:t>
    </dgm:pt>
    <dgm:pt modelId="{B5F3B412-37F1-49B6-B418-FEB52F30FA87}" type="sibTrans" cxnId="{79338BE3-2776-4FFF-BE81-990FEDF7A151}">
      <dgm:prSet/>
      <dgm:spPr/>
      <dgm:t>
        <a:bodyPr/>
        <a:lstStyle/>
        <a:p>
          <a:endParaRPr lang="ru-RU"/>
        </a:p>
      </dgm:t>
    </dgm:pt>
    <dgm:pt modelId="{F81D0C7C-BF86-41BC-84F7-2843F01CE32D}" type="parTrans" cxnId="{79338BE3-2776-4FFF-BE81-990FEDF7A151}">
      <dgm:prSet/>
      <dgm:spPr/>
      <dgm:t>
        <a:bodyPr/>
        <a:lstStyle/>
        <a:p>
          <a:endParaRPr lang="ru-RU"/>
        </a:p>
      </dgm:t>
    </dgm:pt>
    <dgm:pt modelId="{2A6359AF-5908-4B90-AF1F-C21934EC894C}">
      <dgm:prSet/>
      <dgm:spPr/>
      <dgm:t>
        <a:bodyPr/>
        <a:lstStyle/>
        <a:p>
          <a:r>
            <a:rPr lang="kk-KZ" dirty="0" smtClean="0"/>
            <a:t>Салық көрсеткіштері бухгалтерлік есепсіз, салық салу әдістерін пайдалану арқылы анықталады</a:t>
          </a:r>
          <a:endParaRPr lang="ru-RU" dirty="0"/>
        </a:p>
      </dgm:t>
    </dgm:pt>
    <dgm:pt modelId="{98706733-C8A9-460F-98F7-F3091E7BD172}" type="parTrans" cxnId="{9795B137-4BC0-4F47-85FB-A559E5244D69}">
      <dgm:prSet/>
      <dgm:spPr/>
      <dgm:t>
        <a:bodyPr/>
        <a:lstStyle/>
        <a:p>
          <a:endParaRPr lang="ru-RU"/>
        </a:p>
      </dgm:t>
    </dgm:pt>
    <dgm:pt modelId="{FFA03F59-7034-4D25-8FD3-161B3543D961}" type="sibTrans" cxnId="{9795B137-4BC0-4F47-85FB-A559E5244D69}">
      <dgm:prSet/>
      <dgm:spPr/>
      <dgm:t>
        <a:bodyPr/>
        <a:lstStyle/>
        <a:p>
          <a:endParaRPr lang="ru-RU"/>
        </a:p>
      </dgm:t>
    </dgm:pt>
    <dgm:pt modelId="{BC1BE30A-7129-4621-AC57-97C2E0A72EC7}" type="pres">
      <dgm:prSet presAssocID="{9DE8865D-C5DD-4F3E-A4BC-17CE9E05C30E}" presName="Name0" presStyleCnt="0">
        <dgm:presLayoutVars>
          <dgm:chPref val="3"/>
          <dgm:dir/>
          <dgm:animLvl val="lvl"/>
          <dgm:resizeHandles/>
        </dgm:presLayoutVars>
      </dgm:prSet>
      <dgm:spPr/>
      <dgm:t>
        <a:bodyPr/>
        <a:lstStyle/>
        <a:p>
          <a:endParaRPr lang="ru-RU"/>
        </a:p>
      </dgm:t>
    </dgm:pt>
    <dgm:pt modelId="{AD8B480E-E909-4606-ACD3-561DEF501831}" type="pres">
      <dgm:prSet presAssocID="{372B07F0-DF85-4138-B57B-E6A8AF072BE7}" presName="horFlow" presStyleCnt="0"/>
      <dgm:spPr/>
    </dgm:pt>
    <dgm:pt modelId="{68F41B70-D069-4508-B491-FED100F001A4}" type="pres">
      <dgm:prSet presAssocID="{372B07F0-DF85-4138-B57B-E6A8AF072BE7}" presName="bigChev" presStyleLbl="node1" presStyleIdx="0" presStyleCnt="3"/>
      <dgm:spPr/>
      <dgm:t>
        <a:bodyPr/>
        <a:lstStyle/>
        <a:p>
          <a:endParaRPr lang="ru-RU"/>
        </a:p>
      </dgm:t>
    </dgm:pt>
    <dgm:pt modelId="{2A570B25-2B23-4213-B916-542146D6DB77}" type="pres">
      <dgm:prSet presAssocID="{95F49EFC-0339-42EA-8A9B-CDECDBC5FC0F}" presName="parTrans" presStyleCnt="0"/>
      <dgm:spPr/>
    </dgm:pt>
    <dgm:pt modelId="{770AEF9E-61BD-4AAF-8BC9-3EFF3D232B1B}" type="pres">
      <dgm:prSet presAssocID="{42C4D85F-352A-4F50-9AB1-407B885C1566}" presName="node" presStyleLbl="alignAccFollowNode1" presStyleIdx="0" presStyleCnt="3" custScaleX="438572" custScaleY="193505">
        <dgm:presLayoutVars>
          <dgm:bulletEnabled val="1"/>
        </dgm:presLayoutVars>
      </dgm:prSet>
      <dgm:spPr/>
      <dgm:t>
        <a:bodyPr/>
        <a:lstStyle/>
        <a:p>
          <a:endParaRPr lang="ru-RU"/>
        </a:p>
      </dgm:t>
    </dgm:pt>
    <dgm:pt modelId="{04C052AC-27B1-4CBA-B61A-6EEA8F1583BF}" type="pres">
      <dgm:prSet presAssocID="{372B07F0-DF85-4138-B57B-E6A8AF072BE7}" presName="vSp" presStyleCnt="0"/>
      <dgm:spPr/>
    </dgm:pt>
    <dgm:pt modelId="{3828D28F-1620-48C5-9A14-537C66CDD431}" type="pres">
      <dgm:prSet presAssocID="{BA6C9F3F-FCF9-49D5-A5B2-97D3845FD83C}" presName="horFlow" presStyleCnt="0"/>
      <dgm:spPr/>
    </dgm:pt>
    <dgm:pt modelId="{8B3BD12D-CD21-4C48-854C-9C0CE5942E51}" type="pres">
      <dgm:prSet presAssocID="{BA6C9F3F-FCF9-49D5-A5B2-97D3845FD83C}" presName="bigChev" presStyleLbl="node1" presStyleIdx="1" presStyleCnt="3"/>
      <dgm:spPr/>
      <dgm:t>
        <a:bodyPr/>
        <a:lstStyle/>
        <a:p>
          <a:endParaRPr lang="ru-RU"/>
        </a:p>
      </dgm:t>
    </dgm:pt>
    <dgm:pt modelId="{D179DA6A-59AA-4073-8C7C-29EEEA8258C7}" type="pres">
      <dgm:prSet presAssocID="{40D9842F-621D-4753-9372-522320ECE6B1}" presName="parTrans" presStyleCnt="0"/>
      <dgm:spPr/>
    </dgm:pt>
    <dgm:pt modelId="{E601E7DC-D05E-4871-B65F-14A7D7F8A262}" type="pres">
      <dgm:prSet presAssocID="{979371A2-07D8-4014-8F96-428503B50E47}" presName="node" presStyleLbl="alignAccFollowNode1" presStyleIdx="1" presStyleCnt="3" custScaleX="377620" custScaleY="171888">
        <dgm:presLayoutVars>
          <dgm:bulletEnabled val="1"/>
        </dgm:presLayoutVars>
      </dgm:prSet>
      <dgm:spPr/>
      <dgm:t>
        <a:bodyPr/>
        <a:lstStyle/>
        <a:p>
          <a:endParaRPr lang="ru-RU"/>
        </a:p>
      </dgm:t>
    </dgm:pt>
    <dgm:pt modelId="{18A87AC9-5E67-4166-9B3A-90AEA66AA4B2}" type="pres">
      <dgm:prSet presAssocID="{BA6C9F3F-FCF9-49D5-A5B2-97D3845FD83C}" presName="vSp" presStyleCnt="0"/>
      <dgm:spPr/>
    </dgm:pt>
    <dgm:pt modelId="{6AE317D8-8308-4A38-BF8B-5AA4F934D455}" type="pres">
      <dgm:prSet presAssocID="{1CE68823-CFDB-4C49-8B39-1E2CFE9D0925}" presName="horFlow" presStyleCnt="0"/>
      <dgm:spPr/>
    </dgm:pt>
    <dgm:pt modelId="{64C41D46-81E1-4476-9621-1EDC04D07F92}" type="pres">
      <dgm:prSet presAssocID="{1CE68823-CFDB-4C49-8B39-1E2CFE9D0925}" presName="bigChev" presStyleLbl="node1" presStyleIdx="2" presStyleCnt="3"/>
      <dgm:spPr/>
      <dgm:t>
        <a:bodyPr/>
        <a:lstStyle/>
        <a:p>
          <a:endParaRPr lang="ru-RU"/>
        </a:p>
      </dgm:t>
    </dgm:pt>
    <dgm:pt modelId="{882DD402-913A-4092-AB18-9C477884ECA6}" type="pres">
      <dgm:prSet presAssocID="{98706733-C8A9-460F-98F7-F3091E7BD172}" presName="parTrans" presStyleCnt="0"/>
      <dgm:spPr/>
    </dgm:pt>
    <dgm:pt modelId="{4D13D711-5C8D-4D18-B166-69C29D6B607A}" type="pres">
      <dgm:prSet presAssocID="{2A6359AF-5908-4B90-AF1F-C21934EC894C}" presName="node" presStyleLbl="alignAccFollowNode1" presStyleIdx="2" presStyleCnt="3" custScaleX="446022" custScaleY="241958">
        <dgm:presLayoutVars>
          <dgm:bulletEnabled val="1"/>
        </dgm:presLayoutVars>
      </dgm:prSet>
      <dgm:spPr/>
      <dgm:t>
        <a:bodyPr/>
        <a:lstStyle/>
        <a:p>
          <a:endParaRPr lang="ru-RU"/>
        </a:p>
      </dgm:t>
    </dgm:pt>
  </dgm:ptLst>
  <dgm:cxnLst>
    <dgm:cxn modelId="{79338BE3-2776-4FFF-BE81-990FEDF7A151}" srcId="{9DE8865D-C5DD-4F3E-A4BC-17CE9E05C30E}" destId="{1CE68823-CFDB-4C49-8B39-1E2CFE9D0925}" srcOrd="2" destOrd="0" parTransId="{F81D0C7C-BF86-41BC-84F7-2843F01CE32D}" sibTransId="{B5F3B412-37F1-49B6-B418-FEB52F30FA87}"/>
    <dgm:cxn modelId="{B6B78E96-BB6A-4B35-8493-E0EFC092DFFC}" srcId="{9DE8865D-C5DD-4F3E-A4BC-17CE9E05C30E}" destId="{BA6C9F3F-FCF9-49D5-A5B2-97D3845FD83C}" srcOrd="1" destOrd="0" parTransId="{EC83AE6E-822D-42B4-9002-2E04438EA2FF}" sibTransId="{E13DEFE7-3938-4DCE-8703-7FB20B298327}"/>
    <dgm:cxn modelId="{4EACC3C9-C823-4D79-A62D-37E126EF4B90}" type="presOf" srcId="{2A6359AF-5908-4B90-AF1F-C21934EC894C}" destId="{4D13D711-5C8D-4D18-B166-69C29D6B607A}" srcOrd="0" destOrd="0" presId="urn:microsoft.com/office/officeart/2005/8/layout/lProcess3"/>
    <dgm:cxn modelId="{71E2761D-DA2A-42CD-82E1-428907861EC1}" srcId="{9DE8865D-C5DD-4F3E-A4BC-17CE9E05C30E}" destId="{372B07F0-DF85-4138-B57B-E6A8AF072BE7}" srcOrd="0" destOrd="0" parTransId="{E7531C58-CC1A-4BE8-8E4F-B16BE47E4E22}" sibTransId="{E406D87C-8468-4A80-A510-07F335779022}"/>
    <dgm:cxn modelId="{621C4AE4-E2A6-4E3D-9F7D-03350327BEF5}" type="presOf" srcId="{372B07F0-DF85-4138-B57B-E6A8AF072BE7}" destId="{68F41B70-D069-4508-B491-FED100F001A4}" srcOrd="0" destOrd="0" presId="urn:microsoft.com/office/officeart/2005/8/layout/lProcess3"/>
    <dgm:cxn modelId="{E841E0FC-95C7-4E86-AFB5-91928E06C880}" type="presOf" srcId="{1CE68823-CFDB-4C49-8B39-1E2CFE9D0925}" destId="{64C41D46-81E1-4476-9621-1EDC04D07F92}" srcOrd="0" destOrd="0" presId="urn:microsoft.com/office/officeart/2005/8/layout/lProcess3"/>
    <dgm:cxn modelId="{77305600-EDB9-4FBA-BFA0-12C7BF932CAA}" type="presOf" srcId="{BA6C9F3F-FCF9-49D5-A5B2-97D3845FD83C}" destId="{8B3BD12D-CD21-4C48-854C-9C0CE5942E51}" srcOrd="0" destOrd="0" presId="urn:microsoft.com/office/officeart/2005/8/layout/lProcess3"/>
    <dgm:cxn modelId="{4C4C0EDD-A2A6-4BD8-82E1-4C790A246D2B}" srcId="{372B07F0-DF85-4138-B57B-E6A8AF072BE7}" destId="{42C4D85F-352A-4F50-9AB1-407B885C1566}" srcOrd="0" destOrd="0" parTransId="{95F49EFC-0339-42EA-8A9B-CDECDBC5FC0F}" sibTransId="{218F1EBA-21C9-46AE-9E92-622B7DEEAD71}"/>
    <dgm:cxn modelId="{C3282624-C0CF-4894-A384-E34D05F3EF36}" type="presOf" srcId="{9DE8865D-C5DD-4F3E-A4BC-17CE9E05C30E}" destId="{BC1BE30A-7129-4621-AC57-97C2E0A72EC7}" srcOrd="0" destOrd="0" presId="urn:microsoft.com/office/officeart/2005/8/layout/lProcess3"/>
    <dgm:cxn modelId="{D0D40BAF-D7CC-420C-8D4F-46AAC128052E}" type="presOf" srcId="{42C4D85F-352A-4F50-9AB1-407B885C1566}" destId="{770AEF9E-61BD-4AAF-8BC9-3EFF3D232B1B}" srcOrd="0" destOrd="0" presId="urn:microsoft.com/office/officeart/2005/8/layout/lProcess3"/>
    <dgm:cxn modelId="{C0955392-9201-4C62-A054-B6910FEF6BF8}" type="presOf" srcId="{979371A2-07D8-4014-8F96-428503B50E47}" destId="{E601E7DC-D05E-4871-B65F-14A7D7F8A262}" srcOrd="0" destOrd="0" presId="urn:microsoft.com/office/officeart/2005/8/layout/lProcess3"/>
    <dgm:cxn modelId="{9795B137-4BC0-4F47-85FB-A559E5244D69}" srcId="{1CE68823-CFDB-4C49-8B39-1E2CFE9D0925}" destId="{2A6359AF-5908-4B90-AF1F-C21934EC894C}" srcOrd="0" destOrd="0" parTransId="{98706733-C8A9-460F-98F7-F3091E7BD172}" sibTransId="{FFA03F59-7034-4D25-8FD3-161B3543D961}"/>
    <dgm:cxn modelId="{83A02302-562A-455A-A3D9-6BA74867DB03}" srcId="{BA6C9F3F-FCF9-49D5-A5B2-97D3845FD83C}" destId="{979371A2-07D8-4014-8F96-428503B50E47}" srcOrd="0" destOrd="0" parTransId="{40D9842F-621D-4753-9372-522320ECE6B1}" sibTransId="{AEBCFF48-C5B8-4353-AFC9-2299187BC4E1}"/>
    <dgm:cxn modelId="{8C9F98BC-ECCA-4C2A-AE48-B321808C2466}" type="presParOf" srcId="{BC1BE30A-7129-4621-AC57-97C2E0A72EC7}" destId="{AD8B480E-E909-4606-ACD3-561DEF501831}" srcOrd="0" destOrd="0" presId="urn:microsoft.com/office/officeart/2005/8/layout/lProcess3"/>
    <dgm:cxn modelId="{3B6ED1BC-5A4D-4307-9826-F97D23C1CC0B}" type="presParOf" srcId="{AD8B480E-E909-4606-ACD3-561DEF501831}" destId="{68F41B70-D069-4508-B491-FED100F001A4}" srcOrd="0" destOrd="0" presId="urn:microsoft.com/office/officeart/2005/8/layout/lProcess3"/>
    <dgm:cxn modelId="{76583114-3819-4584-94E5-7DB163348649}" type="presParOf" srcId="{AD8B480E-E909-4606-ACD3-561DEF501831}" destId="{2A570B25-2B23-4213-B916-542146D6DB77}" srcOrd="1" destOrd="0" presId="urn:microsoft.com/office/officeart/2005/8/layout/lProcess3"/>
    <dgm:cxn modelId="{437F54D3-E2C1-48F8-A752-12DB5BD054A8}" type="presParOf" srcId="{AD8B480E-E909-4606-ACD3-561DEF501831}" destId="{770AEF9E-61BD-4AAF-8BC9-3EFF3D232B1B}" srcOrd="2" destOrd="0" presId="urn:microsoft.com/office/officeart/2005/8/layout/lProcess3"/>
    <dgm:cxn modelId="{B4FDD578-CF1F-4EB4-95B7-CA3DBC665067}" type="presParOf" srcId="{BC1BE30A-7129-4621-AC57-97C2E0A72EC7}" destId="{04C052AC-27B1-4CBA-B61A-6EEA8F1583BF}" srcOrd="1" destOrd="0" presId="urn:microsoft.com/office/officeart/2005/8/layout/lProcess3"/>
    <dgm:cxn modelId="{7D063950-B064-4087-9F2C-5BC71E3F25A0}" type="presParOf" srcId="{BC1BE30A-7129-4621-AC57-97C2E0A72EC7}" destId="{3828D28F-1620-48C5-9A14-537C66CDD431}" srcOrd="2" destOrd="0" presId="urn:microsoft.com/office/officeart/2005/8/layout/lProcess3"/>
    <dgm:cxn modelId="{5F92E303-5DE2-4B40-A210-8A72F783B157}" type="presParOf" srcId="{3828D28F-1620-48C5-9A14-537C66CDD431}" destId="{8B3BD12D-CD21-4C48-854C-9C0CE5942E51}" srcOrd="0" destOrd="0" presId="urn:microsoft.com/office/officeart/2005/8/layout/lProcess3"/>
    <dgm:cxn modelId="{F501FC95-0F3D-47DF-92C5-C295287C6E44}" type="presParOf" srcId="{3828D28F-1620-48C5-9A14-537C66CDD431}" destId="{D179DA6A-59AA-4073-8C7C-29EEEA8258C7}" srcOrd="1" destOrd="0" presId="urn:microsoft.com/office/officeart/2005/8/layout/lProcess3"/>
    <dgm:cxn modelId="{9C16823E-221B-4372-B9D4-95A75147E636}" type="presParOf" srcId="{3828D28F-1620-48C5-9A14-537C66CDD431}" destId="{E601E7DC-D05E-4871-B65F-14A7D7F8A262}" srcOrd="2" destOrd="0" presId="urn:microsoft.com/office/officeart/2005/8/layout/lProcess3"/>
    <dgm:cxn modelId="{FC79E84F-7C64-483C-B631-328FFB73FDC5}" type="presParOf" srcId="{BC1BE30A-7129-4621-AC57-97C2E0A72EC7}" destId="{18A87AC9-5E67-4166-9B3A-90AEA66AA4B2}" srcOrd="3" destOrd="0" presId="urn:microsoft.com/office/officeart/2005/8/layout/lProcess3"/>
    <dgm:cxn modelId="{6CE620C3-FC60-495B-8271-809B59F3133B}" type="presParOf" srcId="{BC1BE30A-7129-4621-AC57-97C2E0A72EC7}" destId="{6AE317D8-8308-4A38-BF8B-5AA4F934D455}" srcOrd="4" destOrd="0" presId="urn:microsoft.com/office/officeart/2005/8/layout/lProcess3"/>
    <dgm:cxn modelId="{8418F8DF-FA33-42DA-960B-8D9D59F36E25}" type="presParOf" srcId="{6AE317D8-8308-4A38-BF8B-5AA4F934D455}" destId="{64C41D46-81E1-4476-9621-1EDC04D07F92}" srcOrd="0" destOrd="0" presId="urn:microsoft.com/office/officeart/2005/8/layout/lProcess3"/>
    <dgm:cxn modelId="{82F63627-392B-4404-B27E-3B124F34C42E}" type="presParOf" srcId="{6AE317D8-8308-4A38-BF8B-5AA4F934D455}" destId="{882DD402-913A-4092-AB18-9C477884ECA6}" srcOrd="1" destOrd="0" presId="urn:microsoft.com/office/officeart/2005/8/layout/lProcess3"/>
    <dgm:cxn modelId="{BA60E1D5-2F3D-4A5C-B198-6E07825E7B5B}" type="presParOf" srcId="{6AE317D8-8308-4A38-BF8B-5AA4F934D455}" destId="{4D13D711-5C8D-4D18-B166-69C29D6B607A}" srcOrd="2"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F41B70-D069-4508-B491-FED100F001A4}">
      <dsp:nvSpPr>
        <dsp:cNvPr id="0" name=""/>
        <dsp:cNvSpPr/>
      </dsp:nvSpPr>
      <dsp:spPr>
        <a:xfrm>
          <a:off x="3685" y="614165"/>
          <a:ext cx="1618879" cy="647551"/>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kk-KZ" sz="1600" kern="1200" dirty="0" smtClean="0"/>
            <a:t>Бухгалтерлік салық есебі</a:t>
          </a:r>
          <a:endParaRPr lang="ru-RU" sz="1600" kern="1200" dirty="0"/>
        </a:p>
      </dsp:txBody>
      <dsp:txXfrm>
        <a:off x="327461" y="614165"/>
        <a:ext cx="971328" cy="647551"/>
      </dsp:txXfrm>
    </dsp:sp>
    <dsp:sp modelId="{770AEF9E-61BD-4AAF-8BC9-3EFF3D232B1B}">
      <dsp:nvSpPr>
        <dsp:cNvPr id="0" name=""/>
        <dsp:cNvSpPr/>
      </dsp:nvSpPr>
      <dsp:spPr>
        <a:xfrm>
          <a:off x="1412111" y="417927"/>
          <a:ext cx="5892961" cy="1040027"/>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kk-KZ" sz="2100" kern="1200" dirty="0" smtClean="0"/>
            <a:t>Салық есебінің мәліметтері бухгалтерлік есептің ақпараттарынан құралады</a:t>
          </a:r>
          <a:endParaRPr lang="ru-RU" sz="2100" kern="1200" dirty="0"/>
        </a:p>
      </dsp:txBody>
      <dsp:txXfrm>
        <a:off x="1932125" y="417927"/>
        <a:ext cx="4852934" cy="1040027"/>
      </dsp:txXfrm>
    </dsp:sp>
    <dsp:sp modelId="{8B3BD12D-CD21-4C48-854C-9C0CE5942E51}">
      <dsp:nvSpPr>
        <dsp:cNvPr id="0" name=""/>
        <dsp:cNvSpPr/>
      </dsp:nvSpPr>
      <dsp:spPr>
        <a:xfrm>
          <a:off x="3685" y="1686758"/>
          <a:ext cx="1618879" cy="647551"/>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8255" rIns="0" bIns="8255" numCol="1" spcCol="1270" anchor="ctr" anchorCtr="0">
          <a:noAutofit/>
        </a:bodyPr>
        <a:lstStyle/>
        <a:p>
          <a:pPr lvl="0" algn="ctr" defTabSz="577850">
            <a:lnSpc>
              <a:spcPct val="90000"/>
            </a:lnSpc>
            <a:spcBef>
              <a:spcPct val="0"/>
            </a:spcBef>
            <a:spcAft>
              <a:spcPct val="35000"/>
            </a:spcAft>
          </a:pPr>
          <a:r>
            <a:rPr lang="kk-KZ" sz="1300" kern="1200" dirty="0" smtClean="0"/>
            <a:t>Біріктірілген есеп</a:t>
          </a:r>
          <a:endParaRPr lang="ru-RU" sz="1300" kern="1200" dirty="0"/>
        </a:p>
      </dsp:txBody>
      <dsp:txXfrm>
        <a:off x="327461" y="1686758"/>
        <a:ext cx="971328" cy="647551"/>
      </dsp:txXfrm>
    </dsp:sp>
    <dsp:sp modelId="{E601E7DC-D05E-4871-B65F-14A7D7F8A262}">
      <dsp:nvSpPr>
        <dsp:cNvPr id="0" name=""/>
        <dsp:cNvSpPr/>
      </dsp:nvSpPr>
      <dsp:spPr>
        <a:xfrm>
          <a:off x="1412111" y="1548612"/>
          <a:ext cx="5073967" cy="923843"/>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kk-KZ" sz="2100" kern="1200" dirty="0" smtClean="0"/>
            <a:t>Салық есебінің көрсеткіштер әртүрлі салық салу әдістерін қолдану арқылы анықталынады</a:t>
          </a:r>
          <a:endParaRPr lang="ru-RU" sz="2100" kern="1200" dirty="0"/>
        </a:p>
      </dsp:txBody>
      <dsp:txXfrm>
        <a:off x="1874033" y="1548612"/>
        <a:ext cx="4150124" cy="923843"/>
      </dsp:txXfrm>
    </dsp:sp>
    <dsp:sp modelId="{64C41D46-81E1-4476-9621-1EDC04D07F92}">
      <dsp:nvSpPr>
        <dsp:cNvPr id="0" name=""/>
        <dsp:cNvSpPr/>
      </dsp:nvSpPr>
      <dsp:spPr>
        <a:xfrm>
          <a:off x="3685" y="2889560"/>
          <a:ext cx="1618879" cy="647551"/>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8255" rIns="0" bIns="8255" numCol="1" spcCol="1270" anchor="ctr" anchorCtr="0">
          <a:noAutofit/>
        </a:bodyPr>
        <a:lstStyle/>
        <a:p>
          <a:pPr lvl="0" algn="ctr" defTabSz="577850">
            <a:lnSpc>
              <a:spcPct val="90000"/>
            </a:lnSpc>
            <a:spcBef>
              <a:spcPct val="0"/>
            </a:spcBef>
            <a:spcAft>
              <a:spcPct val="35000"/>
            </a:spcAft>
          </a:pPr>
          <a:r>
            <a:rPr lang="kk-KZ" sz="1300" kern="1200" dirty="0" smtClean="0"/>
            <a:t>Абсалюттік салық есебі</a:t>
          </a:r>
          <a:endParaRPr lang="ru-RU" sz="1300" kern="1200" dirty="0"/>
        </a:p>
      </dsp:txBody>
      <dsp:txXfrm>
        <a:off x="327461" y="2889560"/>
        <a:ext cx="971328" cy="647551"/>
      </dsp:txXfrm>
    </dsp:sp>
    <dsp:sp modelId="{4D13D711-5C8D-4D18-B166-69C29D6B607A}">
      <dsp:nvSpPr>
        <dsp:cNvPr id="0" name=""/>
        <dsp:cNvSpPr/>
      </dsp:nvSpPr>
      <dsp:spPr>
        <a:xfrm>
          <a:off x="1412111" y="2563113"/>
          <a:ext cx="5993064" cy="1300447"/>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kk-KZ" sz="2100" kern="1200" dirty="0" smtClean="0"/>
            <a:t>Салық көрсеткіштері бухгалтерлік есепсіз, салық салу әдістерін пайдалану арқылы анықталады</a:t>
          </a:r>
          <a:endParaRPr lang="ru-RU" sz="2100" kern="1200" dirty="0"/>
        </a:p>
      </dsp:txBody>
      <dsp:txXfrm>
        <a:off x="2062335" y="2563113"/>
        <a:ext cx="4692617" cy="1300447"/>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11.09.2021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11.09.2021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11.09.2021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7813"/>
            <a:ext cx="7772400" cy="1143000"/>
          </a:xfrm>
        </p:spPr>
        <p:txBody>
          <a:bodyPr/>
          <a:lstStyle/>
          <a:p>
            <a:r>
              <a:rPr lang="ru-RU" smtClean="0"/>
              <a:t>Образец заголовка</a:t>
            </a:r>
            <a:endParaRPr lang="be-BY"/>
          </a:p>
        </p:txBody>
      </p:sp>
      <p:sp>
        <p:nvSpPr>
          <p:cNvPr id="3" name="Таблица 2"/>
          <p:cNvSpPr>
            <a:spLocks noGrp="1"/>
          </p:cNvSpPr>
          <p:nvPr>
            <p:ph type="tbl" idx="1"/>
          </p:nvPr>
        </p:nvSpPr>
        <p:spPr>
          <a:xfrm>
            <a:off x="914400" y="1600200"/>
            <a:ext cx="7772400" cy="4530725"/>
          </a:xfrm>
        </p:spPr>
        <p:txBody>
          <a:bodyPr/>
          <a:lstStyle/>
          <a:p>
            <a:pPr lvl="0"/>
            <a:endParaRPr lang="be-BY" noProof="0" smtClean="0"/>
          </a:p>
        </p:txBody>
      </p:sp>
      <p:sp>
        <p:nvSpPr>
          <p:cNvPr id="4" name="Rectangle 9"/>
          <p:cNvSpPr>
            <a:spLocks noGrp="1" noChangeArrowheads="1"/>
          </p:cNvSpPr>
          <p:nvPr>
            <p:ph type="dt" sz="half" idx="10"/>
          </p:nvPr>
        </p:nvSpPr>
        <p:spPr>
          <a:ln/>
        </p:spPr>
        <p:txBody>
          <a:bodyPr/>
          <a:lstStyle>
            <a:lvl1pPr>
              <a:defRPr/>
            </a:lvl1pPr>
          </a:lstStyle>
          <a:p>
            <a:pPr>
              <a:defRPr/>
            </a:pPr>
            <a:endParaRPr lang="ru-RU"/>
          </a:p>
        </p:txBody>
      </p:sp>
      <p:sp>
        <p:nvSpPr>
          <p:cNvPr id="5" name="Rectangle 10"/>
          <p:cNvSpPr>
            <a:spLocks noGrp="1" noChangeArrowheads="1"/>
          </p:cNvSpPr>
          <p:nvPr>
            <p:ph type="ftr" sz="quarter" idx="11"/>
          </p:nvPr>
        </p:nvSpPr>
        <p:spPr>
          <a:ln/>
        </p:spPr>
        <p:txBody>
          <a:bodyPr/>
          <a:lstStyle>
            <a:lvl1pPr>
              <a:defRPr/>
            </a:lvl1pPr>
          </a:lstStyle>
          <a:p>
            <a:pPr>
              <a:defRPr/>
            </a:pPr>
            <a:endParaRPr lang="ru-RU"/>
          </a:p>
        </p:txBody>
      </p:sp>
      <p:sp>
        <p:nvSpPr>
          <p:cNvPr id="6" name="Rectangle 11"/>
          <p:cNvSpPr>
            <a:spLocks noGrp="1" noChangeArrowheads="1"/>
          </p:cNvSpPr>
          <p:nvPr>
            <p:ph type="sldNum" sz="quarter" idx="12"/>
          </p:nvPr>
        </p:nvSpPr>
        <p:spPr>
          <a:ln/>
        </p:spPr>
        <p:txBody>
          <a:bodyPr/>
          <a:lstStyle>
            <a:lvl1pPr>
              <a:defRPr/>
            </a:lvl1pPr>
          </a:lstStyle>
          <a:p>
            <a:pPr>
              <a:defRPr/>
            </a:pPr>
            <a:fld id="{6011B69A-3130-4FEC-B9C5-F6943CF5D8C7}" type="slidenum">
              <a:rPr lang="ru-RU"/>
              <a:pPr>
                <a:defRPr/>
              </a:pPr>
              <a:t>‹#›</a:t>
            </a:fld>
            <a:endParaRPr lang="ru-RU"/>
          </a:p>
        </p:txBody>
      </p:sp>
    </p:spTree>
    <p:extLst>
      <p:ext uri="{BB962C8B-B14F-4D97-AF65-F5344CB8AC3E}">
        <p14:creationId xmlns:p14="http://schemas.microsoft.com/office/powerpoint/2010/main" val="1403853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11.09.2021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11.09.2021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11.09.2021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11.09.2021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11.09.2021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11.09.2021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11.09.2021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11.09.2021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11.09.2021</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kk.wikipedia.org/wiki/%D0%9A%D0%B5%D0%B7%D0%B5%D2%A3" TargetMode="External"/><Relationship Id="rId2" Type="http://schemas.openxmlformats.org/officeDocument/2006/relationships/hyperlink" Target="https://kk.wikipedia.org/wiki/%D0%97%D0%B0%D2%A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hyperlink" Target="https://kk.wikipedia.org/wiki/%D3%98%D0%B4%D1%96%D1%81" TargetMode="External"/><Relationship Id="rId2" Type="http://schemas.openxmlformats.org/officeDocument/2006/relationships/hyperlink" Target="https://kk.wikipedia.org/wiki/%D0%A2%D3%99%D1%81%D1%96%D0%BB"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kk.wikipedia.org/wiki/%D2%9A%D2%B1%D0%B6%D0%B0%D1%8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600200"/>
            <a:ext cx="7772400" cy="2620888"/>
          </a:xfrm>
        </p:spPr>
        <p:txBody>
          <a:bodyPr>
            <a:normAutofit fontScale="90000"/>
          </a:bodyPr>
          <a:lstStyle/>
          <a:p>
            <a:r>
              <a:rPr lang="en-US" b="1" dirty="0">
                <a:solidFill>
                  <a:schemeClr val="tx1"/>
                </a:solidFill>
                <a:latin typeface="Times New Roman" panose="02020603050405020304" pitchFamily="18" charset="0"/>
                <a:cs typeface="Times New Roman" panose="02020603050405020304" pitchFamily="18" charset="0"/>
              </a:rPr>
              <a:t>2</a:t>
            </a:r>
            <a:r>
              <a:rPr lang="kk-KZ" b="1" dirty="0">
                <a:solidFill>
                  <a:schemeClr val="tx1"/>
                </a:solidFill>
                <a:latin typeface="Times New Roman" panose="02020603050405020304" pitchFamily="18" charset="0"/>
                <a:cs typeface="Times New Roman" panose="02020603050405020304" pitchFamily="18" charset="0"/>
              </a:rPr>
              <a:t>-дәріс. </a:t>
            </a:r>
            <a:r>
              <a:rPr lang="kk-KZ" b="1" dirty="0" smtClean="0">
                <a:solidFill>
                  <a:schemeClr val="tx1"/>
                </a:solidFill>
                <a:latin typeface="Times New Roman" panose="02020603050405020304" pitchFamily="18" charset="0"/>
                <a:cs typeface="Times New Roman" panose="02020603050405020304" pitchFamily="18" charset="0"/>
              </a:rPr>
              <a:t/>
            </a:r>
            <a:br>
              <a:rPr lang="kk-KZ" b="1" dirty="0" smtClean="0">
                <a:solidFill>
                  <a:schemeClr val="tx1"/>
                </a:solidFill>
                <a:latin typeface="Times New Roman" panose="02020603050405020304" pitchFamily="18" charset="0"/>
                <a:cs typeface="Times New Roman" panose="02020603050405020304" pitchFamily="18" charset="0"/>
              </a:rPr>
            </a:br>
            <a:r>
              <a:rPr lang="ru-RU" b="1" dirty="0" err="1" smtClean="0">
                <a:solidFill>
                  <a:schemeClr val="tx1"/>
                </a:solidFill>
                <a:latin typeface="Times New Roman" panose="02020603050405020304" pitchFamily="18" charset="0"/>
                <a:cs typeface="Times New Roman" panose="02020603050405020304" pitchFamily="18" charset="0"/>
              </a:rPr>
              <a:t>Бухгалтерлік</a:t>
            </a:r>
            <a:r>
              <a:rPr lang="ru-RU" b="1" dirty="0" smtClean="0">
                <a:solidFill>
                  <a:schemeClr val="tx1"/>
                </a:solidFill>
                <a:latin typeface="Times New Roman" panose="02020603050405020304" pitchFamily="18" charset="0"/>
                <a:cs typeface="Times New Roman" panose="02020603050405020304" pitchFamily="18" charset="0"/>
              </a:rPr>
              <a:t> </a:t>
            </a:r>
            <a:r>
              <a:rPr lang="ru-RU" b="1" dirty="0" err="1">
                <a:solidFill>
                  <a:schemeClr val="tx1"/>
                </a:solidFill>
                <a:latin typeface="Times New Roman" panose="02020603050405020304" pitchFamily="18" charset="0"/>
                <a:cs typeface="Times New Roman" panose="02020603050405020304" pitchFamily="18" charset="0"/>
              </a:rPr>
              <a:t>есеп</a:t>
            </a:r>
            <a:r>
              <a:rPr lang="ru-RU" b="1" dirty="0">
                <a:solidFill>
                  <a:schemeClr val="tx1"/>
                </a:solidFill>
                <a:latin typeface="Times New Roman" panose="02020603050405020304" pitchFamily="18" charset="0"/>
                <a:cs typeface="Times New Roman" panose="02020603050405020304" pitchFamily="18" charset="0"/>
              </a:rPr>
              <a:t> </a:t>
            </a:r>
            <a:r>
              <a:rPr lang="ru-RU" b="1" dirty="0" err="1">
                <a:solidFill>
                  <a:schemeClr val="tx1"/>
                </a:solidFill>
                <a:latin typeface="Times New Roman" panose="02020603050405020304" pitchFamily="18" charset="0"/>
                <a:cs typeface="Times New Roman" panose="02020603050405020304" pitchFamily="18" charset="0"/>
              </a:rPr>
              <a:t>және</a:t>
            </a:r>
            <a:r>
              <a:rPr lang="ru-RU" b="1" dirty="0">
                <a:solidFill>
                  <a:schemeClr val="tx1"/>
                </a:solidFill>
                <a:latin typeface="Times New Roman" panose="02020603050405020304" pitchFamily="18" charset="0"/>
                <a:cs typeface="Times New Roman" panose="02020603050405020304" pitchFamily="18" charset="0"/>
              </a:rPr>
              <a:t> </a:t>
            </a:r>
            <a:r>
              <a:rPr lang="ru-RU" b="1" dirty="0" err="1">
                <a:solidFill>
                  <a:schemeClr val="tx1"/>
                </a:solidFill>
                <a:latin typeface="Times New Roman" panose="02020603050405020304" pitchFamily="18" charset="0"/>
                <a:cs typeface="Times New Roman" panose="02020603050405020304" pitchFamily="18" charset="0"/>
              </a:rPr>
              <a:t>салық</a:t>
            </a:r>
            <a:r>
              <a:rPr lang="ru-RU" b="1" dirty="0">
                <a:solidFill>
                  <a:schemeClr val="tx1"/>
                </a:solidFill>
                <a:latin typeface="Times New Roman" panose="02020603050405020304" pitchFamily="18" charset="0"/>
                <a:cs typeface="Times New Roman" panose="02020603050405020304" pitchFamily="18" charset="0"/>
              </a:rPr>
              <a:t> </a:t>
            </a:r>
            <a:r>
              <a:rPr lang="ru-RU" b="1" dirty="0" err="1">
                <a:solidFill>
                  <a:schemeClr val="tx1"/>
                </a:solidFill>
                <a:latin typeface="Times New Roman" panose="02020603050405020304" pitchFamily="18" charset="0"/>
                <a:cs typeface="Times New Roman" panose="02020603050405020304" pitchFamily="18" charset="0"/>
              </a:rPr>
              <a:t>есебі</a:t>
            </a:r>
            <a:r>
              <a:rPr lang="ru-RU" b="1" dirty="0">
                <a:solidFill>
                  <a:schemeClr val="tx1"/>
                </a:solidFill>
                <a:latin typeface="Times New Roman" panose="02020603050405020304" pitchFamily="18" charset="0"/>
                <a:cs typeface="Times New Roman" panose="02020603050405020304" pitchFamily="18" charset="0"/>
              </a:rPr>
              <a:t> </a:t>
            </a:r>
            <a:r>
              <a:rPr lang="ru-RU" b="1" dirty="0" err="1">
                <a:solidFill>
                  <a:schemeClr val="tx1"/>
                </a:solidFill>
                <a:latin typeface="Times New Roman" panose="02020603050405020304" pitchFamily="18" charset="0"/>
                <a:cs typeface="Times New Roman" panose="02020603050405020304" pitchFamily="18" charset="0"/>
              </a:rPr>
              <a:t>арасындағы</a:t>
            </a:r>
            <a:r>
              <a:rPr lang="ru-RU" b="1" dirty="0">
                <a:solidFill>
                  <a:schemeClr val="tx1"/>
                </a:solidFill>
                <a:latin typeface="Times New Roman" panose="02020603050405020304" pitchFamily="18" charset="0"/>
                <a:cs typeface="Times New Roman" panose="02020603050405020304" pitchFamily="18" charset="0"/>
              </a:rPr>
              <a:t> </a:t>
            </a:r>
            <a:r>
              <a:rPr lang="ru-RU" b="1" dirty="0" err="1">
                <a:solidFill>
                  <a:schemeClr val="tx1"/>
                </a:solidFill>
                <a:latin typeface="Times New Roman" panose="02020603050405020304" pitchFamily="18" charset="0"/>
                <a:cs typeface="Times New Roman" panose="02020603050405020304" pitchFamily="18" charset="0"/>
              </a:rPr>
              <a:t>байланыс</a:t>
            </a:r>
            <a:r>
              <a:rPr lang="en-US" b="1" dirty="0">
                <a:solidFill>
                  <a:schemeClr val="tx1"/>
                </a:solidFill>
                <a:latin typeface="Times New Roman" panose="02020603050405020304" pitchFamily="18" charset="0"/>
                <a:cs typeface="Times New Roman" panose="02020603050405020304" pitchFamily="18" charset="0"/>
              </a:rPr>
              <a:t>,  </a:t>
            </a:r>
            <a:r>
              <a:rPr lang="ru-RU" b="1" dirty="0" err="1">
                <a:solidFill>
                  <a:schemeClr val="tx1"/>
                </a:solidFill>
                <a:latin typeface="Times New Roman" panose="02020603050405020304" pitchFamily="18" charset="0"/>
                <a:cs typeface="Times New Roman" panose="02020603050405020304" pitchFamily="18" charset="0"/>
              </a:rPr>
              <a:t>кәсіппорынның</a:t>
            </a:r>
            <a:r>
              <a:rPr lang="ru-RU" b="1" dirty="0">
                <a:solidFill>
                  <a:schemeClr val="tx1"/>
                </a:solidFill>
                <a:latin typeface="Times New Roman" panose="02020603050405020304" pitchFamily="18" charset="0"/>
                <a:cs typeface="Times New Roman" panose="02020603050405020304" pitchFamily="18" charset="0"/>
              </a:rPr>
              <a:t> </a:t>
            </a:r>
            <a:r>
              <a:rPr lang="ru-RU" b="1" dirty="0" err="1">
                <a:solidFill>
                  <a:schemeClr val="tx1"/>
                </a:solidFill>
                <a:latin typeface="Times New Roman" panose="02020603050405020304" pitchFamily="18" charset="0"/>
                <a:cs typeface="Times New Roman" panose="02020603050405020304" pitchFamily="18" charset="0"/>
              </a:rPr>
              <a:t>салық</a:t>
            </a:r>
            <a:r>
              <a:rPr lang="ru-RU" b="1" dirty="0">
                <a:solidFill>
                  <a:schemeClr val="tx1"/>
                </a:solidFill>
                <a:latin typeface="Times New Roman" panose="02020603050405020304" pitchFamily="18" charset="0"/>
                <a:cs typeface="Times New Roman" panose="02020603050405020304" pitchFamily="18" charset="0"/>
              </a:rPr>
              <a:t> </a:t>
            </a:r>
            <a:r>
              <a:rPr lang="ru-RU" b="1" dirty="0" err="1">
                <a:solidFill>
                  <a:schemeClr val="tx1"/>
                </a:solidFill>
                <a:latin typeface="Times New Roman" panose="02020603050405020304" pitchFamily="18" charset="0"/>
                <a:cs typeface="Times New Roman" panose="02020603050405020304" pitchFamily="18" charset="0"/>
              </a:rPr>
              <a:t>саясаты</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5233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ru-RU" dirty="0" err="1" smtClean="0">
                <a:latin typeface="Times New Roman" panose="02020603050405020304" pitchFamily="18" charset="0"/>
                <a:cs typeface="Times New Roman" panose="02020603050405020304" pitchFamily="18" charset="0"/>
              </a:rPr>
              <a:t>Орыс</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және</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немесе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тілдерінде</a:t>
            </a:r>
            <a:r>
              <a:rPr lang="ru-RU" dirty="0" smtClean="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қағаз</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төлеушінің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қойылған</a:t>
            </a:r>
            <a:r>
              <a:rPr lang="ru-RU" dirty="0" smtClean="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электронды</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міндетті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төлеушінің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қолымен</a:t>
            </a:r>
            <a:r>
              <a:rPr lang="ru-RU" dirty="0" smtClean="0">
                <a:latin typeface="Times New Roman" panose="02020603050405020304" pitchFamily="18" charset="0"/>
                <a:cs typeface="Times New Roman" panose="02020603050405020304" pitchFamily="18" charset="0"/>
              </a:rPr>
              <a:t>.</a:t>
            </a:r>
          </a:p>
          <a:p>
            <a:endParaRPr lang="ru-RU" dirty="0"/>
          </a:p>
        </p:txBody>
      </p:sp>
      <p:sp>
        <p:nvSpPr>
          <p:cNvPr id="3" name="Заголовок 2"/>
          <p:cNvSpPr>
            <a:spLocks noGrp="1"/>
          </p:cNvSpPr>
          <p:nvPr>
            <p:ph type="title"/>
          </p:nvPr>
        </p:nvSpPr>
        <p:spPr/>
        <p:txBody>
          <a:bodyPr>
            <a:normAutofit/>
          </a:bodyPr>
          <a:lstStyle/>
          <a:p>
            <a:r>
              <a:rPr lang="ru-RU" dirty="0" err="1">
                <a:solidFill>
                  <a:srgbClr val="FF0000"/>
                </a:solidFill>
                <a:latin typeface="Times New Roman" panose="02020603050405020304" pitchFamily="18" charset="0"/>
                <a:cs typeface="Times New Roman" panose="02020603050405020304" pitchFamily="18" charset="0"/>
              </a:rPr>
              <a:t>Салық</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есептілігін</a:t>
            </a:r>
            <a:r>
              <a:rPr lang="ru-RU" dirty="0">
                <a:solidFill>
                  <a:srgbClr val="FF0000"/>
                </a:solidFill>
                <a:latin typeface="Times New Roman" panose="02020603050405020304" pitchFamily="18" charset="0"/>
                <a:cs typeface="Times New Roman" panose="02020603050405020304" pitchFamily="18" charset="0"/>
              </a:rPr>
              <a:t> </a:t>
            </a:r>
            <a:r>
              <a:rPr lang="ru-RU" dirty="0" err="1" smtClean="0">
                <a:solidFill>
                  <a:srgbClr val="FF0000"/>
                </a:solidFill>
                <a:latin typeface="Times New Roman" panose="02020603050405020304" pitchFamily="18" charset="0"/>
                <a:cs typeface="Times New Roman" panose="02020603050405020304" pitchFamily="18" charset="0"/>
              </a:rPr>
              <a:t>жасау</a:t>
            </a:r>
            <a:r>
              <a:rPr lang="ru-RU" dirty="0" smtClean="0">
                <a:solidFill>
                  <a:srgbClr val="FF0000"/>
                </a:solidFill>
                <a:latin typeface="Times New Roman" panose="02020603050405020304" pitchFamily="18" charset="0"/>
                <a:cs typeface="Times New Roman" panose="02020603050405020304" pitchFamily="18" charset="0"/>
              </a:rPr>
              <a:t> :</a:t>
            </a:r>
            <a:endParaRPr lang="ru-RU"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7149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412776"/>
            <a:ext cx="7804389" cy="4713387"/>
          </a:xfrm>
        </p:spPr>
        <p:txBody>
          <a:bodyPr>
            <a:normAutofit fontScale="85000" lnSpcReduction="10000"/>
          </a:bodyPr>
          <a:lstStyle/>
          <a:p>
            <a:r>
              <a:rPr lang="ru-RU" sz="2600" dirty="0" err="1" smtClean="0">
                <a:solidFill>
                  <a:srgbClr val="FF0000"/>
                </a:solidFill>
                <a:latin typeface="Times New Roman" panose="02020603050405020304" pitchFamily="18" charset="0"/>
                <a:cs typeface="Times New Roman" panose="02020603050405020304" pitchFamily="18" charset="0"/>
              </a:rPr>
              <a:t>Бастапқы</a:t>
            </a:r>
            <a:r>
              <a:rPr lang="ru-RU" sz="2600" dirty="0" smtClean="0">
                <a:solidFill>
                  <a:srgbClr val="FF0000"/>
                </a:solidFill>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есеп</a:t>
            </a:r>
            <a:r>
              <a:rPr lang="ru-RU" sz="2600" dirty="0">
                <a:latin typeface="Times New Roman" panose="02020603050405020304" pitchFamily="18" charset="0"/>
                <a:cs typeface="Times New Roman" panose="02020603050405020304" pitchFamily="18" charset="0"/>
              </a:rPr>
              <a:t> беру </a:t>
            </a:r>
            <a:r>
              <a:rPr lang="ru-RU" sz="2600" dirty="0" err="1">
                <a:latin typeface="Times New Roman" panose="02020603050405020304" pitchFamily="18" charset="0"/>
                <a:cs typeface="Times New Roman" panose="02020603050405020304" pitchFamily="18" charset="0"/>
              </a:rPr>
              <a:t>алғаш</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рет</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ұсынылды</a:t>
            </a:r>
            <a:r>
              <a:rPr lang="ru-RU" sz="2600" dirty="0" smtClean="0">
                <a:latin typeface="Times New Roman" panose="02020603050405020304" pitchFamily="18" charset="0"/>
                <a:cs typeface="Times New Roman" panose="02020603050405020304" pitchFamily="18" charset="0"/>
              </a:rPr>
              <a:t>.</a:t>
            </a:r>
          </a:p>
          <a:p>
            <a:r>
              <a:rPr lang="ru-RU" sz="2600" dirty="0" err="1" smtClean="0">
                <a:solidFill>
                  <a:srgbClr val="FF0000"/>
                </a:solidFill>
                <a:latin typeface="Times New Roman" panose="02020603050405020304" pitchFamily="18" charset="0"/>
                <a:cs typeface="Times New Roman" panose="02020603050405020304" pitchFamily="18" charset="0"/>
              </a:rPr>
              <a:t>Келесі</a:t>
            </a:r>
            <a:r>
              <a:rPr lang="ru-RU" sz="2600" dirty="0" smtClean="0">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белгілі</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бір</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кезеңге</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берілген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есеп</a:t>
            </a:r>
            <a:r>
              <a:rPr lang="ru-RU" sz="2600" dirty="0" smtClean="0">
                <a:latin typeface="Times New Roman" panose="02020603050405020304" pitchFamily="18" charset="0"/>
                <a:cs typeface="Times New Roman" panose="02020603050405020304" pitchFamily="18" charset="0"/>
              </a:rPr>
              <a:t>.</a:t>
            </a:r>
          </a:p>
          <a:p>
            <a:r>
              <a:rPr lang="ru-RU" sz="2600" dirty="0" err="1" smtClean="0">
                <a:solidFill>
                  <a:srgbClr val="FF0000"/>
                </a:solidFill>
                <a:latin typeface="Times New Roman" panose="02020603050405020304" pitchFamily="18" charset="0"/>
                <a:cs typeface="Times New Roman" panose="02020603050405020304" pitchFamily="18" charset="0"/>
              </a:rPr>
              <a:t>Қосымша</a:t>
            </a:r>
            <a:r>
              <a:rPr lang="ru-RU" sz="2600" dirty="0" smtClean="0">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салық</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төлеуші</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бұрын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ұсынылған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тұрақты</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есептілікке</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түзетулер</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енгізген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кезде</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ерікті</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түрде</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ұсынатын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есеп</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Бұл</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түзетулер</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сәйкес</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келетін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кезеңге</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сәйкес</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келуі</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керек</a:t>
            </a:r>
            <a:r>
              <a:rPr lang="ru-RU" sz="2600" dirty="0" smtClean="0">
                <a:latin typeface="Times New Roman" panose="02020603050405020304" pitchFamily="18" charset="0"/>
                <a:cs typeface="Times New Roman" panose="02020603050405020304" pitchFamily="18" charset="0"/>
              </a:rPr>
              <a:t>.</a:t>
            </a:r>
          </a:p>
          <a:p>
            <a:r>
              <a:rPr lang="ru-RU" sz="2600" dirty="0" err="1" smtClean="0">
                <a:solidFill>
                  <a:srgbClr val="FF0000"/>
                </a:solidFill>
                <a:latin typeface="Times New Roman" panose="02020603050405020304" pitchFamily="18" charset="0"/>
                <a:cs typeface="Times New Roman" panose="02020603050405020304" pitchFamily="18" charset="0"/>
              </a:rPr>
              <a:t>Хабарлама</a:t>
            </a:r>
            <a:r>
              <a:rPr lang="ru-RU" sz="2600" dirty="0" smtClean="0">
                <a:solidFill>
                  <a:srgbClr val="FF0000"/>
                </a:solidFill>
                <a:latin typeface="Times New Roman" panose="02020603050405020304" pitchFamily="18" charset="0"/>
                <a:cs typeface="Times New Roman" panose="02020603050405020304" pitchFamily="18" charset="0"/>
              </a:rPr>
              <a:t> </a:t>
            </a:r>
            <a:r>
              <a:rPr lang="ru-RU" sz="2600" dirty="0" err="1">
                <a:solidFill>
                  <a:srgbClr val="FF0000"/>
                </a:solidFill>
                <a:latin typeface="Times New Roman" panose="02020603050405020304" pitchFamily="18" charset="0"/>
                <a:cs typeface="Times New Roman" panose="02020603050405020304" pitchFamily="18" charset="0"/>
              </a:rPr>
              <a:t>бойынша</a:t>
            </a:r>
            <a:r>
              <a:rPr lang="ru-RU" sz="2600" dirty="0">
                <a:solidFill>
                  <a:srgbClr val="FF0000"/>
                </a:solidFill>
                <a:latin typeface="Times New Roman" panose="02020603050405020304" pitchFamily="18" charset="0"/>
                <a:cs typeface="Times New Roman" panose="02020603050405020304" pitchFamily="18" charset="0"/>
              </a:rPr>
              <a:t> </a:t>
            </a:r>
            <a:r>
              <a:rPr lang="ru-RU" sz="2600" dirty="0" err="1">
                <a:solidFill>
                  <a:srgbClr val="FF0000"/>
                </a:solidFill>
                <a:latin typeface="Times New Roman" panose="02020603050405020304" pitchFamily="18" charset="0"/>
                <a:cs typeface="Times New Roman" panose="02020603050405020304" pitchFamily="18" charset="0"/>
              </a:rPr>
              <a:t>қосымша</a:t>
            </a:r>
            <a:r>
              <a:rPr lang="ru-RU" sz="2600" dirty="0">
                <a:solidFill>
                  <a:srgbClr val="FF0000"/>
                </a:solidFill>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салық</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органдары</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бұзушылықтарды</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анықтаған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кезде</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салық</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төлеуші</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ұсынатын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есеп</a:t>
            </a:r>
            <a:r>
              <a:rPr lang="ru-RU" sz="2600" dirty="0" smtClean="0">
                <a:latin typeface="Times New Roman" panose="02020603050405020304" pitchFamily="18" charset="0"/>
                <a:cs typeface="Times New Roman" panose="02020603050405020304" pitchFamily="18" charset="0"/>
              </a:rPr>
              <a:t>.</a:t>
            </a:r>
          </a:p>
          <a:p>
            <a:r>
              <a:rPr lang="ru-RU" sz="2600" dirty="0" err="1" smtClean="0">
                <a:solidFill>
                  <a:srgbClr val="FF0000"/>
                </a:solidFill>
                <a:latin typeface="Times New Roman" panose="02020603050405020304" pitchFamily="18" charset="0"/>
                <a:cs typeface="Times New Roman" panose="02020603050405020304" pitchFamily="18" charset="0"/>
              </a:rPr>
              <a:t>Тарату</a:t>
            </a:r>
            <a:r>
              <a:rPr lang="ru-RU" sz="2600" dirty="0" smtClean="0">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есеп</a:t>
            </a:r>
            <a:r>
              <a:rPr lang="ru-RU" sz="2600" dirty="0">
                <a:latin typeface="Times New Roman" panose="02020603050405020304" pitchFamily="18" charset="0"/>
                <a:cs typeface="Times New Roman" panose="02020603050405020304" pitchFamily="18" charset="0"/>
              </a:rPr>
              <a:t> беру </a:t>
            </a:r>
            <a:r>
              <a:rPr lang="ru-RU" sz="2600" dirty="0" err="1">
                <a:latin typeface="Times New Roman" panose="02020603050405020304" pitchFamily="18" charset="0"/>
                <a:cs typeface="Times New Roman" panose="02020603050405020304" pitchFamily="18" charset="0"/>
              </a:rPr>
              <a:t>қызметі</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жойылған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немесе</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өзгерген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кезде</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беріледі</a:t>
            </a:r>
            <a:r>
              <a:rPr lang="ru-RU" sz="2600" dirty="0" smtClean="0">
                <a:latin typeface="Times New Roman" panose="02020603050405020304" pitchFamily="18" charset="0"/>
                <a:cs typeface="Times New Roman" panose="02020603050405020304" pitchFamily="18" charset="0"/>
              </a:rPr>
              <a:t>.</a:t>
            </a:r>
          </a:p>
          <a:p>
            <a:r>
              <a:rPr lang="ru-RU" sz="2600" dirty="0" err="1" smtClean="0">
                <a:latin typeface="Times New Roman" panose="02020603050405020304" pitchFamily="18" charset="0"/>
                <a:cs typeface="Times New Roman" panose="02020603050405020304" pitchFamily="18" charset="0"/>
              </a:rPr>
              <a:t>Салық</a:t>
            </a:r>
            <a:r>
              <a:rPr lang="ru-RU" sz="2600" dirty="0" smtClean="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есептілігін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тапсыру</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мерзімін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ұзарту</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мүмкін</a:t>
            </a:r>
            <a:r>
              <a:rPr lang="ru-RU" sz="2600" dirty="0">
                <a:latin typeface="Times New Roman" panose="02020603050405020304" pitchFamily="18" charset="0"/>
                <a:cs typeface="Times New Roman" panose="02020603050405020304" pitchFamily="18" charset="0"/>
              </a:rPr>
              <a:t>. КТС </a:t>
            </a:r>
            <a:r>
              <a:rPr lang="ru-RU" sz="2600" dirty="0" err="1">
                <a:latin typeface="Times New Roman" panose="02020603050405020304" pitchFamily="18" charset="0"/>
                <a:cs typeface="Times New Roman" panose="02020603050405020304" pitchFamily="18" charset="0"/>
              </a:rPr>
              <a:t>және</a:t>
            </a:r>
            <a:r>
              <a:rPr lang="ru-RU" sz="2600" dirty="0">
                <a:latin typeface="Times New Roman" panose="02020603050405020304" pitchFamily="18" charset="0"/>
                <a:cs typeface="Times New Roman" panose="02020603050405020304" pitchFamily="18" charset="0"/>
              </a:rPr>
              <a:t> ИТЖ </a:t>
            </a:r>
            <a:r>
              <a:rPr lang="ru-RU" sz="2600" dirty="0" err="1">
                <a:latin typeface="Times New Roman" panose="02020603050405020304" pitchFamily="18" charset="0"/>
                <a:cs typeface="Times New Roman" panose="02020603050405020304" pitchFamily="18" charset="0"/>
              </a:rPr>
              <a:t>максималды</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мерзімі</a:t>
            </a:r>
            <a:r>
              <a:rPr lang="ru-RU" sz="2600" dirty="0">
                <a:latin typeface="Times New Roman" panose="02020603050405020304" pitchFamily="18" charset="0"/>
                <a:cs typeface="Times New Roman" panose="02020603050405020304" pitchFamily="18" charset="0"/>
              </a:rPr>
              <a:t> - 30 </a:t>
            </a:r>
            <a:r>
              <a:rPr lang="ru-RU" sz="2600" dirty="0" err="1">
                <a:latin typeface="Times New Roman" panose="02020603050405020304" pitchFamily="18" charset="0"/>
                <a:cs typeface="Times New Roman" panose="02020603050405020304" pitchFamily="18" charset="0"/>
              </a:rPr>
              <a:t>күн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басқа</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салықтар</a:t>
            </a:r>
            <a:r>
              <a:rPr lang="ru-RU" sz="2600" dirty="0">
                <a:latin typeface="Times New Roman" panose="02020603050405020304" pitchFamily="18" charset="0"/>
                <a:cs typeface="Times New Roman" panose="02020603050405020304" pitchFamily="18" charset="0"/>
              </a:rPr>
              <a:t> мен </a:t>
            </a:r>
            <a:r>
              <a:rPr lang="ru-RU" sz="2600" dirty="0" err="1">
                <a:latin typeface="Times New Roman" panose="02020603050405020304" pitchFamily="18" charset="0"/>
                <a:cs typeface="Times New Roman" panose="02020603050405020304" pitchFamily="18" charset="0"/>
              </a:rPr>
              <a:t>міндетті</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төлемдер</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үшін</a:t>
            </a:r>
            <a:r>
              <a:rPr lang="ru-RU" sz="2600" dirty="0">
                <a:latin typeface="Times New Roman" panose="02020603050405020304" pitchFamily="18" charset="0"/>
                <a:cs typeface="Times New Roman" panose="02020603050405020304" pitchFamily="18" charset="0"/>
              </a:rPr>
              <a:t> - 15 </a:t>
            </a:r>
            <a:r>
              <a:rPr lang="ru-RU" sz="2600" dirty="0" err="1">
                <a:latin typeface="Times New Roman" panose="02020603050405020304" pitchFamily="18" charset="0"/>
                <a:cs typeface="Times New Roman" panose="02020603050405020304" pitchFamily="18" charset="0"/>
              </a:rPr>
              <a:t>күннен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аспайды</a:t>
            </a:r>
            <a:r>
              <a:rPr lang="ru-RU" sz="2600" dirty="0">
                <a:latin typeface="Times New Roman" panose="02020603050405020304" pitchFamily="18" charset="0"/>
                <a:cs typeface="Times New Roman" panose="02020603050405020304" pitchFamily="18" charset="0"/>
              </a:rPr>
              <a:t>.</a:t>
            </a:r>
          </a:p>
          <a:p>
            <a:endParaRPr lang="ru-RU" dirty="0"/>
          </a:p>
        </p:txBody>
      </p:sp>
      <p:sp>
        <p:nvSpPr>
          <p:cNvPr id="3" name="Заголовок 2"/>
          <p:cNvSpPr>
            <a:spLocks noGrp="1"/>
          </p:cNvSpPr>
          <p:nvPr>
            <p:ph type="title"/>
          </p:nvPr>
        </p:nvSpPr>
        <p:spPr/>
        <p:txBody>
          <a:bodyPr>
            <a:normAutofit fontScale="90000"/>
          </a:bodyPr>
          <a:lstStyle/>
          <a:p>
            <a:r>
              <a:rPr lang="ru-RU" sz="3100" dirty="0" err="1">
                <a:latin typeface="Times New Roman" panose="02020603050405020304" pitchFamily="18" charset="0"/>
                <a:cs typeface="Times New Roman" panose="02020603050405020304" pitchFamily="18" charset="0"/>
              </a:rPr>
              <a:t>Қазақстан</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Республикасында</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салықтық</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есеп</a:t>
            </a:r>
            <a:r>
              <a:rPr lang="ru-RU" sz="3100" dirty="0">
                <a:latin typeface="Times New Roman" panose="02020603050405020304" pitchFamily="18" charset="0"/>
                <a:cs typeface="Times New Roman" panose="02020603050405020304" pitchFamily="18" charset="0"/>
              </a:rPr>
              <a:t> пен </a:t>
            </a:r>
            <a:r>
              <a:rPr lang="ru-RU" sz="3100" dirty="0" err="1">
                <a:latin typeface="Times New Roman" panose="02020603050405020304" pitchFamily="18" charset="0"/>
                <a:cs typeface="Times New Roman" panose="02020603050405020304" pitchFamily="18" charset="0"/>
              </a:rPr>
              <a:t>салық</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есептілігінің</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келесі</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түрлері</a:t>
            </a:r>
            <a:r>
              <a:rPr lang="ru-RU" sz="3100" dirty="0">
                <a:latin typeface="Times New Roman" panose="02020603050405020304" pitchFamily="18" charset="0"/>
                <a:cs typeface="Times New Roman" panose="02020603050405020304" pitchFamily="18" charset="0"/>
              </a:rPr>
              <a:t> </a:t>
            </a:r>
            <a:r>
              <a:rPr lang="ru-RU" sz="3100" dirty="0" err="1">
                <a:latin typeface="Times New Roman" panose="02020603050405020304" pitchFamily="18" charset="0"/>
                <a:cs typeface="Times New Roman" panose="02020603050405020304" pitchFamily="18" charset="0"/>
              </a:rPr>
              <a:t>қолданылады</a:t>
            </a:r>
            <a:r>
              <a:rPr lang="ru-RU" sz="3100" dirty="0">
                <a:latin typeface="Times New Roman" panose="02020603050405020304" pitchFamily="18" charset="0"/>
                <a:cs typeface="Times New Roman" panose="02020603050405020304" pitchFamily="18" charset="0"/>
              </a:rPr>
              <a:t>:</a:t>
            </a:r>
            <a:r>
              <a:rPr lang="ru-RU" dirty="0"/>
              <a:t/>
            </a:r>
            <a:br>
              <a:rPr lang="ru-RU" dirty="0"/>
            </a:br>
            <a:endParaRPr lang="ru-RU" dirty="0"/>
          </a:p>
        </p:txBody>
      </p:sp>
    </p:spTree>
    <p:extLst>
      <p:ext uri="{BB962C8B-B14F-4D97-AF65-F5344CB8AC3E}">
        <p14:creationId xmlns:p14="http://schemas.microsoft.com/office/powerpoint/2010/main" val="1663492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980728"/>
            <a:ext cx="7408333" cy="5145435"/>
          </a:xfrm>
        </p:spPr>
        <p:txBody>
          <a:bodyPr/>
          <a:lstStyle/>
          <a:p>
            <a:pPr algn="just"/>
            <a:r>
              <a:rPr lang="ru-RU" dirty="0" err="1">
                <a:latin typeface="Times New Roman" panose="02020603050405020304" pitchFamily="18" charset="0"/>
                <a:cs typeface="Times New Roman" panose="02020603050405020304" pitchFamily="18" charset="0"/>
              </a:rPr>
              <a:t>Барлық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есептілігі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төлеушінің</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жеке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кабинеті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арқылы</a:t>
            </a:r>
            <a:r>
              <a:rPr lang="ru-RU" dirty="0" smtClean="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cabinet.salyk.kz </a:t>
            </a:r>
            <a:r>
              <a:rPr lang="ru-RU" dirty="0" err="1">
                <a:latin typeface="Times New Roman" panose="02020603050405020304" pitchFamily="18" charset="0"/>
                <a:cs typeface="Times New Roman" panose="02020603050405020304" pitchFamily="18" charset="0"/>
              </a:rPr>
              <a:t>арқылы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беріледі</a:t>
            </a:r>
            <a:r>
              <a:rPr lang="ru-RU" dirty="0" smtClean="0">
                <a:latin typeface="Times New Roman" panose="02020603050405020304" pitchFamily="18" charset="0"/>
                <a:cs typeface="Times New Roman" panose="02020603050405020304" pitchFamily="18" charset="0"/>
              </a:rPr>
              <a:t>.</a:t>
            </a:r>
          </a:p>
          <a:p>
            <a:pPr algn="just"/>
            <a:r>
              <a:rPr lang="ru-RU" dirty="0" err="1" smtClean="0">
                <a:latin typeface="Times New Roman" panose="02020603050405020304" pitchFamily="18" charset="0"/>
                <a:cs typeface="Times New Roman" panose="02020603050405020304" pitchFamily="18" charset="0"/>
              </a:rPr>
              <a:t>Салық</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төлеуші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есептілікті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тоқтата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тұруға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қайта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жалғастыруға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құқылы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қызметіне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арнайы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өтініш</a:t>
            </a:r>
            <a:r>
              <a:rPr lang="ru-RU" dirty="0">
                <a:latin typeface="Times New Roman" panose="02020603050405020304" pitchFamily="18" charset="0"/>
                <a:cs typeface="Times New Roman" panose="02020603050405020304" pitchFamily="18" charset="0"/>
              </a:rPr>
              <a:t> беру </a:t>
            </a:r>
            <a:r>
              <a:rPr lang="ru-RU" dirty="0" err="1">
                <a:latin typeface="Times New Roman" panose="02020603050405020304" pitchFamily="18" charset="0"/>
                <a:cs typeface="Times New Roman" panose="02020603050405020304" pitchFamily="18" charset="0"/>
              </a:rPr>
              <a:t>қажет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Өтініш</a:t>
            </a:r>
            <a:r>
              <a:rPr lang="ru-RU" dirty="0">
                <a:latin typeface="Times New Roman" panose="02020603050405020304" pitchFamily="18" charset="0"/>
                <a:cs typeface="Times New Roman" panose="02020603050405020304" pitchFamily="18" charset="0"/>
              </a:rPr>
              <a:t> 3 </a:t>
            </a:r>
            <a:r>
              <a:rPr lang="ru-RU" dirty="0" err="1">
                <a:latin typeface="Times New Roman" panose="02020603050405020304" pitchFamily="18" charset="0"/>
                <a:cs typeface="Times New Roman" panose="02020603050405020304" pitchFamily="18" charset="0"/>
              </a:rPr>
              <a:t>күн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ішінде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қаралады</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Бас </a:t>
            </a:r>
            <a:r>
              <a:rPr lang="ru-RU" dirty="0" err="1">
                <a:latin typeface="Times New Roman" panose="02020603050405020304" pitchFamily="18" charset="0"/>
                <a:cs typeface="Times New Roman" panose="02020603050405020304" pitchFamily="18" charset="0"/>
              </a:rPr>
              <a:t>тартуға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егер</a:t>
            </a:r>
            <a:r>
              <a:rPr lang="ru-RU" dirty="0" smtClean="0">
                <a:latin typeface="Times New Roman" panose="02020603050405020304" pitchFamily="18" charset="0"/>
                <a:cs typeface="Times New Roman" panose="02020603050405020304" pitchFamily="18" charset="0"/>
              </a:rPr>
              <a:t>:</a:t>
            </a:r>
          </a:p>
          <a:p>
            <a:pPr algn="just"/>
            <a:r>
              <a:rPr lang="ru-RU" dirty="0" err="1" smtClean="0">
                <a:latin typeface="Times New Roman" panose="02020603050405020304" pitchFamily="18" charset="0"/>
                <a:cs typeface="Times New Roman" panose="02020603050405020304" pitchFamily="18" charset="0"/>
              </a:rPr>
              <a:t>салық</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берешегі</a:t>
            </a:r>
            <a:r>
              <a:rPr lang="ru-RU" dirty="0">
                <a:latin typeface="Times New Roman" panose="02020603050405020304" pitchFamily="18" charset="0"/>
                <a:cs typeface="Times New Roman" panose="02020603050405020304" pitchFamily="18" charset="0"/>
              </a:rPr>
              <a:t> бар</a:t>
            </a:r>
            <a:r>
              <a:rPr lang="ru-RU" dirty="0" smtClean="0">
                <a:latin typeface="Times New Roman" panose="02020603050405020304" pitchFamily="18" charset="0"/>
                <a:cs typeface="Times New Roman" panose="02020603050405020304" pitchFamily="18" charset="0"/>
              </a:rPr>
              <a:t>;</a:t>
            </a:r>
          </a:p>
          <a:p>
            <a:pPr algn="just"/>
            <a:r>
              <a:rPr lang="ru-RU" dirty="0" err="1" smtClean="0">
                <a:latin typeface="Times New Roman" panose="02020603050405020304" pitchFamily="18" charset="0"/>
                <a:cs typeface="Times New Roman" panose="02020603050405020304" pitchFamily="18" charset="0"/>
              </a:rPr>
              <a:t>салық</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төлеуші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есептілігін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ұсынбаған</a:t>
            </a:r>
            <a:r>
              <a:rPr lang="ru-RU" dirty="0" smtClean="0">
                <a:latin typeface="Times New Roman" panose="02020603050405020304" pitchFamily="18" charset="0"/>
                <a:cs typeface="Times New Roman" panose="02020603050405020304" pitchFamily="18" charset="0"/>
              </a:rPr>
              <a:t>;</a:t>
            </a:r>
          </a:p>
          <a:p>
            <a:pPr algn="just"/>
            <a:r>
              <a:rPr lang="ru-RU" dirty="0" err="1" smtClean="0">
                <a:latin typeface="Times New Roman" panose="02020603050405020304" pitchFamily="18" charset="0"/>
                <a:cs typeface="Times New Roman" panose="02020603050405020304" pitchFamily="18" charset="0"/>
              </a:rPr>
              <a:t>салық</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төлеуші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белсенді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емес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танылады</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473659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844824"/>
            <a:ext cx="7408333" cy="4281339"/>
          </a:xfrm>
        </p:spPr>
        <p:txBody>
          <a:bodyPr>
            <a:normAutofit fontScale="92500" lnSpcReduction="20000"/>
          </a:bodyPr>
          <a:lstStyle/>
          <a:p>
            <a:pPr algn="just"/>
            <a:r>
              <a:rPr lang="kk-KZ" dirty="0" smtClean="0">
                <a:latin typeface="Times New Roman" panose="02020603050405020304" pitchFamily="18" charset="0"/>
                <a:cs typeface="Times New Roman" panose="02020603050405020304" pitchFamily="18" charset="0"/>
              </a:rPr>
              <a:t>Әр </a:t>
            </a:r>
            <a:r>
              <a:rPr lang="kk-KZ" dirty="0">
                <a:latin typeface="Times New Roman" panose="02020603050405020304" pitchFamily="18" charset="0"/>
                <a:cs typeface="Times New Roman" panose="02020603050405020304" pitchFamily="18" charset="0"/>
              </a:rPr>
              <a:t>кәсіпорында нормалар мен ережелерді қолдану принципі бойынша, салық есебі әртүрлі ұйымдастырылады.</a:t>
            </a:r>
            <a:endParaRPr lang="ru-RU" dirty="0">
              <a:latin typeface="Times New Roman" panose="02020603050405020304" pitchFamily="18" charset="0"/>
              <a:cs typeface="Times New Roman" panose="02020603050405020304" pitchFamily="18" charset="0"/>
            </a:endParaRPr>
          </a:p>
          <a:p>
            <a:pPr algn="just"/>
            <a:r>
              <a:rPr lang="kk-KZ" b="1" dirty="0">
                <a:latin typeface="Times New Roman" panose="02020603050405020304" pitchFamily="18" charset="0"/>
                <a:cs typeface="Times New Roman" panose="02020603050405020304" pitchFamily="18" charset="0"/>
              </a:rPr>
              <a:t>Салық мәліметтері келесілерді көрсету керек:</a:t>
            </a:r>
            <a:endParaRPr lang="ru-RU" b="1" dirty="0">
              <a:latin typeface="Times New Roman" panose="02020603050405020304" pitchFamily="18" charset="0"/>
              <a:cs typeface="Times New Roman" panose="02020603050405020304" pitchFamily="18" charset="0"/>
            </a:endParaRPr>
          </a:p>
          <a:p>
            <a:pPr lvl="1" algn="just"/>
            <a:r>
              <a:rPr lang="kk-KZ" sz="2400" dirty="0">
                <a:latin typeface="Times New Roman" panose="02020603050405020304" pitchFamily="18" charset="0"/>
                <a:cs typeface="Times New Roman" panose="02020603050405020304" pitchFamily="18" charset="0"/>
              </a:rPr>
              <a:t>табыс және шығыс соммаларын қалыптастыру тәртібін</a:t>
            </a:r>
            <a:endParaRPr lang="ru-RU" sz="2400" dirty="0">
              <a:latin typeface="Times New Roman" panose="02020603050405020304" pitchFamily="18" charset="0"/>
              <a:cs typeface="Times New Roman" panose="02020603050405020304" pitchFamily="18" charset="0"/>
            </a:endParaRPr>
          </a:p>
          <a:p>
            <a:pPr lvl="1" algn="just"/>
            <a:r>
              <a:rPr lang="kk-KZ" sz="2400" dirty="0">
                <a:latin typeface="Times New Roman" panose="02020603050405020304" pitchFamily="18" charset="0"/>
                <a:cs typeface="Times New Roman" panose="02020603050405020304" pitchFamily="18" charset="0"/>
              </a:rPr>
              <a:t>есепті салық кезеңіндегі салық салу мақсаты үшін анықталынатын шығындар бөлігінің тәртібі</a:t>
            </a:r>
            <a:endParaRPr lang="ru-RU" sz="2400" dirty="0">
              <a:latin typeface="Times New Roman" panose="02020603050405020304" pitchFamily="18" charset="0"/>
              <a:cs typeface="Times New Roman" panose="02020603050405020304" pitchFamily="18" charset="0"/>
            </a:endParaRPr>
          </a:p>
          <a:p>
            <a:pPr lvl="0" algn="just"/>
            <a:r>
              <a:rPr lang="kk-KZ" dirty="0">
                <a:latin typeface="Times New Roman" panose="02020603050405020304" pitchFamily="18" charset="0"/>
                <a:cs typeface="Times New Roman" panose="02020603050405020304" pitchFamily="18" charset="0"/>
              </a:rPr>
              <a:t>Келесі салық кезеңдерінің шығыстарына жатқызылуы тиісті шығындар (зияндаралық кезеңдерінің шығыстарына жатқызылуы тиісті шығындар ()) қалдығының соммасын;</a:t>
            </a:r>
            <a:endParaRPr lang="ru-RU" dirty="0">
              <a:latin typeface="Times New Roman" panose="02020603050405020304" pitchFamily="18" charset="0"/>
              <a:cs typeface="Times New Roman" panose="02020603050405020304" pitchFamily="18" charset="0"/>
            </a:endParaRPr>
          </a:p>
          <a:p>
            <a:pPr lvl="0" algn="just"/>
            <a:r>
              <a:rPr lang="kk-KZ" dirty="0">
                <a:latin typeface="Times New Roman" panose="02020603050405020304" pitchFamily="18" charset="0"/>
                <a:cs typeface="Times New Roman" panose="02020603050405020304" pitchFamily="18" charset="0"/>
              </a:rPr>
              <a:t>Құрылатын резервтер соммаларының қалыптасу тәртібі;</a:t>
            </a:r>
            <a:endParaRPr lang="ru-RU" dirty="0">
              <a:latin typeface="Times New Roman" panose="02020603050405020304" pitchFamily="18" charset="0"/>
              <a:cs typeface="Times New Roman" panose="02020603050405020304" pitchFamily="18" charset="0"/>
            </a:endParaRPr>
          </a:p>
          <a:p>
            <a:pPr lvl="0" algn="just"/>
            <a:r>
              <a:rPr lang="kk-KZ" dirty="0">
                <a:latin typeface="Times New Roman" panose="02020603050405020304" pitchFamily="18" charset="0"/>
                <a:cs typeface="Times New Roman" panose="02020603050405020304" pitchFamily="18" charset="0"/>
              </a:rPr>
              <a:t>КТС бойынша бюджетпен есеп айырысулар бойынша қарыздар соммасын.</a:t>
            </a:r>
            <a:endParaRPr lang="ru-RU" dirty="0">
              <a:latin typeface="Times New Roman" panose="02020603050405020304" pitchFamily="18" charset="0"/>
              <a:cs typeface="Times New Roman" panose="02020603050405020304" pitchFamily="18" charset="0"/>
            </a:endParaRPr>
          </a:p>
          <a:p>
            <a:endParaRPr lang="ru-RU" dirty="0"/>
          </a:p>
        </p:txBody>
      </p:sp>
      <p:sp>
        <p:nvSpPr>
          <p:cNvPr id="3" name="Заголовок 2"/>
          <p:cNvSpPr>
            <a:spLocks noGrp="1"/>
          </p:cNvSpPr>
          <p:nvPr>
            <p:ph type="title"/>
          </p:nvPr>
        </p:nvSpPr>
        <p:spPr>
          <a:xfrm>
            <a:off x="457200" y="476672"/>
            <a:ext cx="8229600" cy="1114384"/>
          </a:xfrm>
        </p:spPr>
        <p:txBody>
          <a:bodyPr>
            <a:noAutofit/>
          </a:bodyPr>
          <a:lstStyle/>
          <a:p>
            <a:r>
              <a:rPr lang="kk-KZ" sz="2400" b="1" dirty="0">
                <a:solidFill>
                  <a:schemeClr val="tx1"/>
                </a:solidFill>
                <a:latin typeface="Times New Roman" panose="02020603050405020304" pitchFamily="18" charset="0"/>
                <a:cs typeface="Times New Roman" panose="02020603050405020304" pitchFamily="18" charset="0"/>
              </a:rPr>
              <a:t>Салық есебі, кодекспен </a:t>
            </a:r>
            <a:r>
              <a:rPr lang="kk-KZ" sz="2400" b="1" dirty="0" smtClean="0">
                <a:solidFill>
                  <a:schemeClr val="tx1"/>
                </a:solidFill>
                <a:latin typeface="Times New Roman" panose="02020603050405020304" pitchFamily="18" charset="0"/>
                <a:cs typeface="Times New Roman" panose="02020603050405020304" pitchFamily="18" charset="0"/>
              </a:rPr>
              <a:t>аны</a:t>
            </a:r>
            <a:r>
              <a:rPr lang="kk-KZ" sz="2400" b="1" dirty="0">
                <a:solidFill>
                  <a:schemeClr val="tx1"/>
                </a:solidFill>
                <a:latin typeface="Times New Roman" panose="02020603050405020304" pitchFamily="18" charset="0"/>
                <a:cs typeface="Times New Roman" panose="02020603050405020304" pitchFamily="18" charset="0"/>
              </a:rPr>
              <a:t>қ</a:t>
            </a:r>
            <a:r>
              <a:rPr lang="kk-KZ" sz="2400" b="1" dirty="0" smtClean="0">
                <a:solidFill>
                  <a:schemeClr val="tx1"/>
                </a:solidFill>
                <a:latin typeface="Times New Roman" panose="02020603050405020304" pitchFamily="18" charset="0"/>
                <a:cs typeface="Times New Roman" panose="02020603050405020304" pitchFamily="18" charset="0"/>
              </a:rPr>
              <a:t>талған</a:t>
            </a:r>
            <a:r>
              <a:rPr lang="kk-KZ" sz="2400" b="1" dirty="0">
                <a:solidFill>
                  <a:schemeClr val="tx1"/>
                </a:solidFill>
                <a:latin typeface="Times New Roman" panose="02020603050405020304" pitchFamily="18" charset="0"/>
                <a:cs typeface="Times New Roman" panose="02020603050405020304" pitchFamily="18" charset="0"/>
              </a:rPr>
              <a:t>, белгілі тәртіппен топталған, бастапқы мәліметтерді пайдалана отырып, салық бойынша салық базасын анықтауға арналған жүйе.   </a:t>
            </a:r>
            <a:r>
              <a:rPr lang="ru-RU" sz="2400" dirty="0">
                <a:solidFill>
                  <a:schemeClr val="tx1"/>
                </a:solidFill>
                <a:latin typeface="Times New Roman" panose="02020603050405020304" pitchFamily="18" charset="0"/>
                <a:cs typeface="Times New Roman" panose="02020603050405020304" pitchFamily="18" charset="0"/>
              </a:rPr>
              <a:t/>
            </a:r>
            <a:br>
              <a:rPr lang="ru-RU" sz="2400" dirty="0">
                <a:solidFill>
                  <a:schemeClr val="tx1"/>
                </a:solidFill>
                <a:latin typeface="Times New Roman" panose="02020603050405020304" pitchFamily="18" charset="0"/>
                <a:cs typeface="Times New Roman" panose="02020603050405020304" pitchFamily="18" charset="0"/>
              </a:rPr>
            </a:b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3608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340768"/>
            <a:ext cx="7408333" cy="4785395"/>
          </a:xfrm>
        </p:spPr>
        <p:txBody>
          <a:bodyPr/>
          <a:lstStyle/>
          <a:p>
            <a:r>
              <a:rPr lang="kk-KZ" dirty="0"/>
              <a:t>Салық есебінің мәліметтері  расталуы тиіс:</a:t>
            </a:r>
            <a:endParaRPr lang="ru-RU" dirty="0"/>
          </a:p>
          <a:p>
            <a:pPr lvl="0"/>
            <a:r>
              <a:rPr lang="kk-KZ" dirty="0"/>
              <a:t>Бастапқы есептік құжаттарымен (бухгалтердің анықтамасын қоса алғанда);</a:t>
            </a:r>
            <a:endParaRPr lang="ru-RU" dirty="0"/>
          </a:p>
          <a:p>
            <a:pPr lvl="0"/>
            <a:r>
              <a:rPr lang="kk-KZ" dirty="0"/>
              <a:t>Салық есебінің талдамалы регистрларымен;</a:t>
            </a:r>
            <a:endParaRPr lang="ru-RU" dirty="0"/>
          </a:p>
          <a:p>
            <a:pPr lvl="0"/>
            <a:r>
              <a:rPr lang="kk-KZ" dirty="0"/>
              <a:t>Салық базасының есептеулерімен.</a:t>
            </a:r>
            <a:endParaRPr lang="ru-RU" dirty="0"/>
          </a:p>
          <a:p>
            <a:endParaRPr lang="ru-RU" dirty="0"/>
          </a:p>
        </p:txBody>
      </p:sp>
    </p:spTree>
    <p:extLst>
      <p:ext uri="{BB962C8B-B14F-4D97-AF65-F5344CB8AC3E}">
        <p14:creationId xmlns:p14="http://schemas.microsoft.com/office/powerpoint/2010/main" val="3964594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908720"/>
            <a:ext cx="7732381" cy="5217443"/>
          </a:xfrm>
        </p:spPr>
        <p:txBody>
          <a:bodyPr>
            <a:normAutofit/>
          </a:bodyPr>
          <a:lstStyle/>
          <a:p>
            <a:pPr algn="just"/>
            <a:r>
              <a:rPr lang="kk-KZ" dirty="0">
                <a:latin typeface="Times New Roman" panose="02020603050405020304" pitchFamily="18" charset="0"/>
                <a:cs typeface="Times New Roman" panose="02020603050405020304" pitchFamily="18" charset="0"/>
              </a:rPr>
              <a:t>Салық есебі мәліметтерінің мазмұны (соның ішінде бастапқы құжаттардың мәліметтері) салықтық құпия болып табылады.  </a:t>
            </a:r>
            <a:endParaRPr lang="kk-KZ" dirty="0" smtClean="0">
              <a:latin typeface="Times New Roman" panose="02020603050405020304" pitchFamily="18" charset="0"/>
              <a:cs typeface="Times New Roman" panose="02020603050405020304" pitchFamily="18" charset="0"/>
            </a:endParaRPr>
          </a:p>
          <a:p>
            <a:pPr algn="just"/>
            <a:r>
              <a:rPr lang="kk-KZ" dirty="0" smtClean="0">
                <a:latin typeface="Times New Roman" panose="02020603050405020304" pitchFamily="18" charset="0"/>
                <a:cs typeface="Times New Roman" panose="02020603050405020304" pitchFamily="18" charset="0"/>
              </a:rPr>
              <a:t>Салық </a:t>
            </a:r>
            <a:r>
              <a:rPr lang="kk-KZ" dirty="0">
                <a:latin typeface="Times New Roman" panose="02020603050405020304" pitchFamily="18" charset="0"/>
                <a:cs typeface="Times New Roman" panose="02020603050405020304" pitchFamily="18" charset="0"/>
              </a:rPr>
              <a:t>есебінң мәліметтерінде мазмұндалатын ақпаратқа қол жеткізген тұлғалар салық құпиясын сақтауға міндетті. Оның жариялануы үшін жауапкершілікке тартылады.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	Салық кезеңі – бұл уақыт аралығында салық базасының қалыптасу процессі аяқталатын, салық міндеттемесінің көлемі соңғы рет анықталатын мерзім.</a:t>
            </a:r>
            <a:endParaRPr lang="ru-RU" dirty="0">
              <a:latin typeface="Times New Roman" panose="02020603050405020304" pitchFamily="18" charset="0"/>
              <a:cs typeface="Times New Roman" panose="02020603050405020304" pitchFamily="18" charset="0"/>
            </a:endParaRPr>
          </a:p>
          <a:p>
            <a:r>
              <a:rPr lang="kk-KZ" dirty="0" smtClean="0">
                <a:latin typeface="Times New Roman" panose="02020603050405020304" pitchFamily="18" charset="0"/>
                <a:cs typeface="Times New Roman" panose="02020603050405020304" pitchFamily="18" charset="0"/>
              </a:rPr>
              <a:t>Белгіленген </a:t>
            </a:r>
            <a:r>
              <a:rPr lang="kk-KZ" dirty="0">
                <a:latin typeface="Times New Roman" panose="02020603050405020304" pitchFamily="18" charset="0"/>
                <a:cs typeface="Times New Roman" panose="02020603050405020304" pitchFamily="18" charset="0"/>
              </a:rPr>
              <a:t>салық кезеңіне байланысты салықтар жедел және кезеңді-календерлық болып ажыратылады.</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953076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484784"/>
            <a:ext cx="7408333" cy="4641379"/>
          </a:xfrm>
        </p:spPr>
        <p:txBody>
          <a:bodyPr>
            <a:normAutofit/>
          </a:bodyPr>
          <a:lstStyle/>
          <a:p>
            <a:pPr algn="just"/>
            <a:r>
              <a:rPr lang="en-US" i="1" dirty="0" smtClean="0">
                <a:latin typeface="Times New Roman" panose="02020603050405020304" pitchFamily="18" charset="0"/>
                <a:cs typeface="Times New Roman" panose="02020603050405020304" pitchFamily="18" charset="0"/>
              </a:rPr>
              <a:t>      </a:t>
            </a:r>
            <a:r>
              <a:rPr lang="kk-KZ" i="1" dirty="0" smtClean="0">
                <a:latin typeface="Times New Roman" panose="02020603050405020304" pitchFamily="18" charset="0"/>
                <a:cs typeface="Times New Roman" panose="02020603050405020304" pitchFamily="18" charset="0"/>
              </a:rPr>
              <a:t>Арнайы </a:t>
            </a:r>
            <a:r>
              <a:rPr lang="kk-KZ" i="1" dirty="0">
                <a:latin typeface="Times New Roman" panose="02020603050405020304" pitchFamily="18" charset="0"/>
                <a:cs typeface="Times New Roman" panose="02020603050405020304" pitchFamily="18" charset="0"/>
              </a:rPr>
              <a:t>салықтық регистрлар мен басқа да салықтық құжаттамаларды белгілеу.</a:t>
            </a:r>
            <a:endParaRPr lang="ru-RU" dirty="0">
              <a:latin typeface="Times New Roman" panose="02020603050405020304" pitchFamily="18" charset="0"/>
              <a:cs typeface="Times New Roman" panose="02020603050405020304" pitchFamily="18" charset="0"/>
            </a:endParaRPr>
          </a:p>
          <a:p>
            <a:pPr algn="just"/>
            <a:r>
              <a:rPr lang="kk-KZ" i="1" dirty="0">
                <a:latin typeface="Times New Roman" panose="02020603050405020304" pitchFamily="18" charset="0"/>
                <a:cs typeface="Times New Roman" panose="02020603050405020304" pitchFamily="18" charset="0"/>
              </a:rPr>
              <a:t>	</a:t>
            </a:r>
            <a:r>
              <a:rPr lang="kk-KZ" dirty="0">
                <a:latin typeface="Times New Roman" panose="02020603050405020304" pitchFamily="18" charset="0"/>
                <a:cs typeface="Times New Roman" panose="02020603050405020304" pitchFamily="18" charset="0"/>
              </a:rPr>
              <a:t>Арнайы салықтық құжаттамаларды жүргізу салықтық есеп методологиясының формалды-техникалық тәсілі болып табылады. Салықтық құжаттама құжаттардың 3  түрінен тұрады:</a:t>
            </a:r>
            <a:endParaRPr lang="ru-RU" dirty="0">
              <a:latin typeface="Times New Roman" panose="02020603050405020304" pitchFamily="18" charset="0"/>
              <a:cs typeface="Times New Roman" panose="02020603050405020304" pitchFamily="18" charset="0"/>
            </a:endParaRPr>
          </a:p>
          <a:p>
            <a:pPr lvl="0" algn="just"/>
            <a:r>
              <a:rPr lang="kk-KZ" dirty="0">
                <a:latin typeface="Times New Roman" panose="02020603050405020304" pitchFamily="18" charset="0"/>
                <a:cs typeface="Times New Roman" panose="02020603050405020304" pitchFamily="18" charset="0"/>
              </a:rPr>
              <a:t>салықтық есептеулер;</a:t>
            </a:r>
            <a:endParaRPr lang="ru-RU" dirty="0">
              <a:latin typeface="Times New Roman" panose="02020603050405020304" pitchFamily="18" charset="0"/>
              <a:cs typeface="Times New Roman" panose="02020603050405020304" pitchFamily="18" charset="0"/>
            </a:endParaRPr>
          </a:p>
          <a:p>
            <a:pPr lvl="0" algn="just"/>
            <a:r>
              <a:rPr lang="kk-KZ" dirty="0">
                <a:latin typeface="Times New Roman" panose="02020603050405020304" pitchFamily="18" charset="0"/>
                <a:cs typeface="Times New Roman" panose="02020603050405020304" pitchFamily="18" charset="0"/>
              </a:rPr>
              <a:t>салықтық есептеулердің көрсеткіштерін растайтын  құжаттама;</a:t>
            </a:r>
            <a:endParaRPr lang="ru-RU" dirty="0">
              <a:latin typeface="Times New Roman" panose="02020603050405020304" pitchFamily="18" charset="0"/>
              <a:cs typeface="Times New Roman" panose="02020603050405020304" pitchFamily="18" charset="0"/>
            </a:endParaRPr>
          </a:p>
          <a:p>
            <a:pPr lvl="0" algn="just"/>
            <a:r>
              <a:rPr lang="kk-KZ" dirty="0">
                <a:latin typeface="Times New Roman" panose="02020603050405020304" pitchFamily="18" charset="0"/>
                <a:cs typeface="Times New Roman" panose="02020603050405020304" pitchFamily="18" charset="0"/>
              </a:rPr>
              <a:t>салықтық регистрлары.</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356798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268760"/>
            <a:ext cx="7408333" cy="4857403"/>
          </a:xfrm>
        </p:spPr>
        <p:txBody>
          <a:bodyPr>
            <a:normAutofit lnSpcReduction="10000"/>
          </a:bodyPr>
          <a:lstStyle/>
          <a:p>
            <a:r>
              <a:rPr lang="kk-KZ" dirty="0"/>
              <a:t>Салықтық  құжаттамалардың ерекшелігі болып, оның құрамында  арнайы «салықтық» бастапқы құжаттар жоқ, өйткені салықтық есепті жүргізудің негізі болып, шаруашылық операциялардың жасалғандығын  бекітетін бастапқы есепті-бухгалтерлік құжаттар табылады.</a:t>
            </a:r>
            <a:endParaRPr lang="ru-RU" dirty="0"/>
          </a:p>
          <a:p>
            <a:r>
              <a:rPr lang="kk-KZ" dirty="0"/>
              <a:t>Салықтық есептеулер өз кезегінде салық төлеуші негізгі салықты-есептемелік көрсеткіштерді айқындайтын және салықтық міндеттемелер соммасын есептейтін арнайы типтік нысандарда көрініс табады(есептеулер, декларациялар, салықтың кейбір түрлері бойынша арнайы есептеулер ). </a:t>
            </a:r>
            <a:endParaRPr lang="ru-RU" dirty="0"/>
          </a:p>
          <a:p>
            <a:endParaRPr lang="ru-RU" dirty="0"/>
          </a:p>
        </p:txBody>
      </p:sp>
    </p:spTree>
    <p:extLst>
      <p:ext uri="{BB962C8B-B14F-4D97-AF65-F5344CB8AC3E}">
        <p14:creationId xmlns:p14="http://schemas.microsoft.com/office/powerpoint/2010/main" val="333308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268760"/>
            <a:ext cx="7408333" cy="4857403"/>
          </a:xfrm>
        </p:spPr>
        <p:txBody>
          <a:bodyPr>
            <a:normAutofit/>
          </a:bodyPr>
          <a:lstStyle/>
          <a:p>
            <a:pPr algn="just"/>
            <a:r>
              <a:rPr lang="kk-KZ" smtClean="0">
                <a:solidFill>
                  <a:schemeClr val="tx1"/>
                </a:solidFill>
                <a:latin typeface="Times New Roman" panose="02020603050405020304" pitchFamily="18" charset="0"/>
                <a:cs typeface="Times New Roman" panose="02020603050405020304" pitchFamily="18" charset="0"/>
              </a:rPr>
              <a:t>            ҰЙЫМНЫҢ </a:t>
            </a:r>
            <a:r>
              <a:rPr lang="kk-KZ" dirty="0" smtClean="0">
                <a:solidFill>
                  <a:schemeClr val="tx1"/>
                </a:solidFill>
                <a:latin typeface="Times New Roman" panose="02020603050405020304" pitchFamily="18" charset="0"/>
                <a:cs typeface="Times New Roman" panose="02020603050405020304" pitchFamily="18" charset="0"/>
              </a:rPr>
              <a:t>БУХГАЛТЕРЛІК ЕСЕБІ</a:t>
            </a:r>
          </a:p>
          <a:p>
            <a:pPr algn="just"/>
            <a:r>
              <a:rPr lang="kk-KZ" dirty="0" smtClean="0">
                <a:latin typeface="Times New Roman" panose="02020603050405020304" pitchFamily="18" charset="0"/>
                <a:cs typeface="Times New Roman" panose="02020603050405020304" pitchFamily="18" charset="0"/>
              </a:rPr>
              <a:t>Бухгалтерлік </a:t>
            </a:r>
            <a:r>
              <a:rPr lang="kk-KZ" dirty="0">
                <a:latin typeface="Times New Roman" panose="02020603050405020304" pitchFamily="18" charset="0"/>
                <a:cs typeface="Times New Roman" panose="02020603050405020304" pitchFamily="18" charset="0"/>
              </a:rPr>
              <a:t>есепте халықаралық есеп стандарттарын және ұлттық қаржылық есеп стандарттарын қолдану үшін әр кәсіпорын өзінің есеп саясатын жасауға мүдделі. Сол сияқты салық кодексінің талаптарын іс жүзіне асыру үшін әр кәсіпорын өзінің салықтық есепке алу саясатын дайындап, қолданысқа енгізуі тиіс. Бұл екі міндетті құжат кәсіпорында жеке немесе біріктірген түрде дайындалуы мүмкін.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8030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556792"/>
            <a:ext cx="7804389" cy="4569371"/>
          </a:xfrm>
        </p:spPr>
        <p:txBody>
          <a:bodyPr>
            <a:noAutofit/>
          </a:bodyPr>
          <a:lstStyle/>
          <a:p>
            <a:pPr lvl="0"/>
            <a:r>
              <a:rPr lang="ru-RU" sz="2000" dirty="0" err="1">
                <a:solidFill>
                  <a:schemeClr val="tx1"/>
                </a:solidFill>
                <a:latin typeface="Times New Roman" panose="02020603050405020304" pitchFamily="18" charset="0"/>
                <a:cs typeface="Times New Roman" panose="02020603050405020304" pitchFamily="18" charset="0"/>
              </a:rPr>
              <a:t>салық</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төлеуші</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дербес</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әзірлеген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салық</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тіркелімдерінің</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нысандары</a:t>
            </a:r>
            <a:r>
              <a:rPr lang="ru-RU" sz="2000" dirty="0">
                <a:solidFill>
                  <a:schemeClr val="tx1"/>
                </a:solidFill>
                <a:latin typeface="Times New Roman" panose="02020603050405020304" pitchFamily="18" charset="0"/>
                <a:cs typeface="Times New Roman" panose="02020603050405020304" pitchFamily="18" charset="0"/>
              </a:rPr>
              <a:t> мен </a:t>
            </a:r>
            <a:r>
              <a:rPr lang="ru-RU" sz="2000" dirty="0" err="1">
                <a:solidFill>
                  <a:schemeClr val="tx1"/>
                </a:solidFill>
                <a:latin typeface="Times New Roman" panose="02020603050405020304" pitchFamily="18" charset="0"/>
                <a:cs typeface="Times New Roman" panose="02020603050405020304" pitchFamily="18" charset="0"/>
              </a:rPr>
              <a:t>жасалу</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тәртібі</a:t>
            </a:r>
            <a:r>
              <a:rPr lang="ru-RU" sz="2000" dirty="0">
                <a:solidFill>
                  <a:schemeClr val="tx1"/>
                </a:solidFill>
                <a:latin typeface="Times New Roman" panose="02020603050405020304" pitchFamily="18" charset="0"/>
                <a:cs typeface="Times New Roman" panose="02020603050405020304" pitchFamily="18" charset="0"/>
              </a:rPr>
              <a:t>;</a:t>
            </a:r>
          </a:p>
          <a:p>
            <a:pPr lvl="0"/>
            <a:r>
              <a:rPr lang="ru-RU" sz="2000" dirty="0" err="1">
                <a:solidFill>
                  <a:schemeClr val="tx1"/>
                </a:solidFill>
                <a:latin typeface="Times New Roman" panose="02020603050405020304" pitchFamily="18" charset="0"/>
                <a:cs typeface="Times New Roman" panose="02020603050405020304" pitchFamily="18" charset="0"/>
              </a:rPr>
              <a:t>салықтық</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есепке</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алу</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саясатының</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сақталуына</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жауапты</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адамдар</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лауазымдарының</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атауы</a:t>
            </a:r>
            <a:r>
              <a:rPr lang="ru-RU" sz="2000" dirty="0">
                <a:solidFill>
                  <a:schemeClr val="tx1"/>
                </a:solidFill>
                <a:latin typeface="Times New Roman" panose="02020603050405020304" pitchFamily="18" charset="0"/>
                <a:cs typeface="Times New Roman" panose="02020603050405020304" pitchFamily="18" charset="0"/>
              </a:rPr>
              <a:t>;</a:t>
            </a:r>
          </a:p>
          <a:p>
            <a:pPr lvl="0"/>
            <a:r>
              <a:rPr lang="ru-RU" sz="2000" dirty="0" err="1">
                <a:solidFill>
                  <a:schemeClr val="tx1"/>
                </a:solidFill>
                <a:latin typeface="Times New Roman" panose="02020603050405020304" pitchFamily="18" charset="0"/>
                <a:cs typeface="Times New Roman" panose="02020603050405020304" pitchFamily="18" charset="0"/>
              </a:rPr>
              <a:t>салық</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салудың</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әр</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түрлі</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шарттары</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көзделген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қызмет</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түрлері</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жүзеге</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асырылған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жағдайда</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бөлек</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салықтық</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есепке</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алудың</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жүргізілу</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тәртібі</a:t>
            </a:r>
            <a:r>
              <a:rPr lang="ru-RU" sz="2000" dirty="0">
                <a:solidFill>
                  <a:schemeClr val="tx1"/>
                </a:solidFill>
                <a:latin typeface="Times New Roman" panose="02020603050405020304" pitchFamily="18" charset="0"/>
                <a:cs typeface="Times New Roman" panose="02020603050405020304" pitchFamily="18" charset="0"/>
              </a:rPr>
              <a:t>;</a:t>
            </a:r>
          </a:p>
          <a:p>
            <a:pPr lvl="0"/>
            <a:r>
              <a:rPr lang="ru-RU" sz="2000" dirty="0" err="1">
                <a:solidFill>
                  <a:schemeClr val="tx1"/>
                </a:solidFill>
                <a:latin typeface="Times New Roman" panose="02020603050405020304" pitchFamily="18" charset="0"/>
                <a:cs typeface="Times New Roman" panose="02020603050405020304" pitchFamily="18" charset="0"/>
              </a:rPr>
              <a:t>жер</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қойнауын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пайдалану</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жөніндегі</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операцияларды</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жүзеге</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асырған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жағдайда</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бөлек</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салықтық</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есепке</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алудың</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жүргізілу</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тәртібі</a:t>
            </a:r>
            <a:r>
              <a:rPr lang="ru-RU" sz="2000" dirty="0">
                <a:solidFill>
                  <a:schemeClr val="tx1"/>
                </a:solidFill>
                <a:latin typeface="Times New Roman" panose="02020603050405020304" pitchFamily="18" charset="0"/>
                <a:cs typeface="Times New Roman" panose="02020603050405020304" pitchFamily="18" charset="0"/>
              </a:rPr>
              <a:t>;</a:t>
            </a:r>
          </a:p>
          <a:p>
            <a:pPr lvl="0"/>
            <a:r>
              <a:rPr lang="ru-RU" sz="2000" dirty="0" err="1">
                <a:solidFill>
                  <a:schemeClr val="tx1"/>
                </a:solidFill>
                <a:latin typeface="Times New Roman" panose="02020603050405020304" pitchFamily="18" charset="0"/>
                <a:cs typeface="Times New Roman" panose="02020603050405020304" pitchFamily="18" charset="0"/>
              </a:rPr>
              <a:t>корпоративтік</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табыс</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салығын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есептеу</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мақсатына</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орай</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шығыстарды</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шегерімге</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жатқызудың</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сондай-ақ</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қocылғaн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құн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салығын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есепке</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жатқызудың</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салық</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төлеуші</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таңдап</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алған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әдістері</a:t>
            </a:r>
            <a:r>
              <a:rPr lang="ru-RU" sz="2000" dirty="0">
                <a:solidFill>
                  <a:schemeClr val="tx1"/>
                </a:solidFill>
                <a:latin typeface="Times New Roman" panose="02020603050405020304" pitchFamily="18" charset="0"/>
                <a:cs typeface="Times New Roman" panose="02020603050405020304" pitchFamily="18" charset="0"/>
              </a:rPr>
              <a:t>.</a:t>
            </a:r>
          </a:p>
          <a:p>
            <a:pPr lvl="0"/>
            <a:r>
              <a:rPr lang="ru-RU" sz="2000" dirty="0" err="1">
                <a:solidFill>
                  <a:schemeClr val="tx1"/>
                </a:solidFill>
                <a:latin typeface="Times New Roman" panose="02020603050405020304" pitchFamily="18" charset="0"/>
                <a:cs typeface="Times New Roman" panose="02020603050405020304" pitchFamily="18" charset="0"/>
              </a:rPr>
              <a:t>хеджирленетін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тәуекелдерді</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хеджирленетін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баптарды</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және</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оларға</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қатысты</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пайдаланылатын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хеджирлеу</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құралдарын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хеджирлеу</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тиімділігінің</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дәрежесін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бағалау</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әдістемесін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айқындау</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саясаты</a:t>
            </a:r>
            <a:r>
              <a:rPr lang="ru-RU" sz="2000" dirty="0" smtClean="0">
                <a:solidFill>
                  <a:schemeClr val="tx1"/>
                </a:solidFill>
                <a:latin typeface="Times New Roman" panose="02020603050405020304" pitchFamily="18" charset="0"/>
                <a:cs typeface="Times New Roman" panose="02020603050405020304" pitchFamily="18" charset="0"/>
              </a:rPr>
              <a:t>.</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3" name="Заголовок 2"/>
          <p:cNvSpPr>
            <a:spLocks noGrp="1"/>
          </p:cNvSpPr>
          <p:nvPr>
            <p:ph type="title"/>
          </p:nvPr>
        </p:nvSpPr>
        <p:spPr/>
        <p:txBody>
          <a:bodyPr>
            <a:normAutofit fontScale="90000"/>
          </a:bodyPr>
          <a:lstStyle/>
          <a:p>
            <a:r>
              <a:rPr lang="ru-RU" sz="3600" dirty="0" err="1">
                <a:solidFill>
                  <a:schemeClr val="tx1"/>
                </a:solidFill>
                <a:latin typeface="Times New Roman" panose="02020603050405020304" pitchFamily="18" charset="0"/>
                <a:cs typeface="Times New Roman" panose="02020603050405020304" pitchFamily="18" charset="0"/>
              </a:rPr>
              <a:t>Салықтық</a:t>
            </a:r>
            <a:r>
              <a:rPr lang="ru-RU" sz="3600" dirty="0">
                <a:solidFill>
                  <a:schemeClr val="tx1"/>
                </a:solidFill>
                <a:latin typeface="Times New Roman" panose="02020603050405020304" pitchFamily="18" charset="0"/>
                <a:cs typeface="Times New Roman" panose="02020603050405020304" pitchFamily="18" charset="0"/>
              </a:rPr>
              <a:t> </a:t>
            </a:r>
            <a:r>
              <a:rPr lang="ru-RU" sz="3600" dirty="0" err="1">
                <a:solidFill>
                  <a:schemeClr val="tx1"/>
                </a:solidFill>
                <a:latin typeface="Times New Roman" panose="02020603050405020304" pitchFamily="18" charset="0"/>
                <a:cs typeface="Times New Roman" panose="02020603050405020304" pitchFamily="18" charset="0"/>
              </a:rPr>
              <a:t>есепке</a:t>
            </a:r>
            <a:r>
              <a:rPr lang="ru-RU" sz="3600" dirty="0">
                <a:solidFill>
                  <a:schemeClr val="tx1"/>
                </a:solidFill>
                <a:latin typeface="Times New Roman" panose="02020603050405020304" pitchFamily="18" charset="0"/>
                <a:cs typeface="Times New Roman" panose="02020603050405020304" pitchFamily="18" charset="0"/>
              </a:rPr>
              <a:t> </a:t>
            </a:r>
            <a:r>
              <a:rPr lang="ru-RU" sz="3600" dirty="0" err="1">
                <a:solidFill>
                  <a:schemeClr val="tx1"/>
                </a:solidFill>
                <a:latin typeface="Times New Roman" panose="02020603050405020304" pitchFamily="18" charset="0"/>
                <a:cs typeface="Times New Roman" panose="02020603050405020304" pitchFamily="18" charset="0"/>
              </a:rPr>
              <a:t>алу</a:t>
            </a:r>
            <a:r>
              <a:rPr lang="ru-RU" sz="3600" dirty="0">
                <a:solidFill>
                  <a:schemeClr val="tx1"/>
                </a:solidFill>
                <a:latin typeface="Times New Roman" panose="02020603050405020304" pitchFamily="18" charset="0"/>
                <a:cs typeface="Times New Roman" panose="02020603050405020304" pitchFamily="18" charset="0"/>
              </a:rPr>
              <a:t> </a:t>
            </a:r>
            <a:r>
              <a:rPr lang="ru-RU" sz="3600" dirty="0" err="1">
                <a:solidFill>
                  <a:schemeClr val="tx1"/>
                </a:solidFill>
                <a:latin typeface="Times New Roman" panose="02020603050405020304" pitchFamily="18" charset="0"/>
                <a:cs typeface="Times New Roman" panose="02020603050405020304" pitchFamily="18" charset="0"/>
              </a:rPr>
              <a:t>саясатында</a:t>
            </a:r>
            <a:r>
              <a:rPr lang="ru-RU" sz="3600" dirty="0">
                <a:solidFill>
                  <a:schemeClr val="tx1"/>
                </a:solidFill>
                <a:latin typeface="Times New Roman" panose="02020603050405020304" pitchFamily="18" charset="0"/>
                <a:cs typeface="Times New Roman" panose="02020603050405020304" pitchFamily="18" charset="0"/>
              </a:rPr>
              <a:t> </a:t>
            </a:r>
            <a:r>
              <a:rPr lang="ru-RU" sz="3600" dirty="0" err="1">
                <a:solidFill>
                  <a:schemeClr val="tx1"/>
                </a:solidFill>
                <a:latin typeface="Times New Roman" panose="02020603050405020304" pitchFamily="18" charset="0"/>
                <a:cs typeface="Times New Roman" panose="02020603050405020304" pitchFamily="18" charset="0"/>
              </a:rPr>
              <a:t>мынадай</a:t>
            </a:r>
            <a:r>
              <a:rPr lang="ru-RU" sz="3600" dirty="0">
                <a:solidFill>
                  <a:schemeClr val="tx1"/>
                </a:solidFill>
                <a:latin typeface="Times New Roman" panose="02020603050405020304" pitchFamily="18" charset="0"/>
                <a:cs typeface="Times New Roman" panose="02020603050405020304" pitchFamily="18" charset="0"/>
              </a:rPr>
              <a:t> </a:t>
            </a:r>
            <a:r>
              <a:rPr lang="ru-RU" sz="3600" dirty="0" err="1">
                <a:solidFill>
                  <a:schemeClr val="tx1"/>
                </a:solidFill>
                <a:latin typeface="Times New Roman" panose="02020603050405020304" pitchFamily="18" charset="0"/>
                <a:cs typeface="Times New Roman" panose="02020603050405020304" pitchFamily="18" charset="0"/>
              </a:rPr>
              <a:t>ережелер</a:t>
            </a:r>
            <a:r>
              <a:rPr lang="ru-RU" sz="3600" dirty="0">
                <a:solidFill>
                  <a:schemeClr val="tx1"/>
                </a:solidFill>
                <a:latin typeface="Times New Roman" panose="02020603050405020304" pitchFamily="18" charset="0"/>
                <a:cs typeface="Times New Roman" panose="02020603050405020304" pitchFamily="18" charset="0"/>
              </a:rPr>
              <a:t> </a:t>
            </a:r>
            <a:r>
              <a:rPr lang="ru-RU" sz="3600" dirty="0" err="1">
                <a:solidFill>
                  <a:schemeClr val="tx1"/>
                </a:solidFill>
                <a:latin typeface="Times New Roman" panose="02020603050405020304" pitchFamily="18" charset="0"/>
                <a:cs typeface="Times New Roman" panose="02020603050405020304" pitchFamily="18" charset="0"/>
              </a:rPr>
              <a:t>белгіленуге</a:t>
            </a:r>
            <a:r>
              <a:rPr lang="ru-RU" sz="3600" dirty="0">
                <a:solidFill>
                  <a:schemeClr val="tx1"/>
                </a:solidFill>
                <a:latin typeface="Times New Roman" panose="02020603050405020304" pitchFamily="18" charset="0"/>
                <a:cs typeface="Times New Roman" panose="02020603050405020304" pitchFamily="18" charset="0"/>
              </a:rPr>
              <a:t> </a:t>
            </a:r>
            <a:r>
              <a:rPr lang="ru-RU" sz="3600" dirty="0" err="1">
                <a:solidFill>
                  <a:schemeClr val="tx1"/>
                </a:solidFill>
                <a:latin typeface="Times New Roman" panose="02020603050405020304" pitchFamily="18" charset="0"/>
                <a:cs typeface="Times New Roman" panose="02020603050405020304" pitchFamily="18" charset="0"/>
              </a:rPr>
              <a:t>тиіс</a:t>
            </a:r>
            <a:r>
              <a:rPr lang="ru-RU" sz="3600" dirty="0">
                <a:solidFill>
                  <a:schemeClr val="tx1"/>
                </a:solidFill>
                <a:latin typeface="Times New Roman" panose="02020603050405020304" pitchFamily="18" charset="0"/>
                <a:cs typeface="Times New Roman" panose="02020603050405020304" pitchFamily="18" charset="0"/>
              </a:rPr>
              <a:t>:</a:t>
            </a:r>
            <a:r>
              <a:rPr lang="ru-RU" dirty="0"/>
              <a:t/>
            </a:r>
            <a:br>
              <a:rPr lang="ru-RU" dirty="0"/>
            </a:br>
            <a:endParaRPr lang="ru-RU" dirty="0"/>
          </a:p>
        </p:txBody>
      </p:sp>
    </p:spTree>
    <p:extLst>
      <p:ext uri="{BB962C8B-B14F-4D97-AF65-F5344CB8AC3E}">
        <p14:creationId xmlns:p14="http://schemas.microsoft.com/office/powerpoint/2010/main" val="3207000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2060848"/>
            <a:ext cx="7408333" cy="4065315"/>
          </a:xfrm>
        </p:spPr>
        <p:txBody>
          <a:bodyPr>
            <a:normAutofit/>
          </a:bodyPr>
          <a:lstStyle/>
          <a:p>
            <a:pPr algn="just"/>
            <a:r>
              <a:rPr lang="ru-RU" sz="2800" dirty="0" err="1">
                <a:latin typeface="Times New Roman" panose="02020603050405020304" pitchFamily="18" charset="0"/>
                <a:cs typeface="Times New Roman" panose="02020603050405020304" pitchFamily="18" charset="0"/>
              </a:rPr>
              <a:t>Салық</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есебі</a:t>
            </a:r>
            <a:r>
              <a:rPr lang="ru-RU" sz="2800" dirty="0">
                <a:latin typeface="Times New Roman" panose="02020603050405020304" pitchFamily="18" charset="0"/>
                <a:cs typeface="Times New Roman" panose="02020603050405020304" pitchFamily="18" charset="0"/>
              </a:rPr>
              <a:t> - </a:t>
            </a:r>
            <a:r>
              <a:rPr lang="ru-RU" sz="2800" dirty="0" err="1">
                <a:latin typeface="Times New Roman" panose="02020603050405020304" pitchFamily="18" charset="0"/>
                <a:cs typeface="Times New Roman" panose="02020603050405020304" pitchFamily="18" charset="0"/>
              </a:rPr>
              <a:t>бұл</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тақырып</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бүгінгі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күні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өзекті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болып</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табылады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өйткені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мемлекеттік</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бюджетке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салық</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төлеу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міндеті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Қазақстан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Республикасының</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аумағында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жұмыс</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істейтін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барлық</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кәсіпкерлерге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жүктеледі</a:t>
            </a:r>
            <a:r>
              <a:rPr lang="ru-RU"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670091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556792"/>
            <a:ext cx="7408333" cy="4569371"/>
          </a:xfrm>
        </p:spPr>
        <p:txBody>
          <a:bodyPr/>
          <a:lstStyle/>
          <a:p>
            <a:r>
              <a:rPr lang="ru-RU" dirty="0" err="1">
                <a:latin typeface="Times New Roman" panose="02020603050405020304" pitchFamily="18" charset="0"/>
                <a:cs typeface="Times New Roman" panose="02020603050405020304" pitchFamily="18" charset="0"/>
              </a:rPr>
              <a:t>Салықтық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есепке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саясатында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белгіленген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ережелердің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күші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күнтізбелік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жылға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қолданылады</a:t>
            </a:r>
            <a:r>
              <a:rPr lang="ru-RU" dirty="0">
                <a:latin typeface="Times New Roman" panose="02020603050405020304" pitchFamily="18" charset="0"/>
                <a:cs typeface="Times New Roman" panose="02020603050405020304" pitchFamily="18" charset="0"/>
              </a:rPr>
              <a:t>. </a:t>
            </a:r>
          </a:p>
          <a:p>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төлеуші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есепке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саясатында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көрсетілмеген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қызмет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түрлерін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жүзеге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асырған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есепке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саясатына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тиісті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өзгерістер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толыктырулар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енгізуге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тиіс</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3917310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196752"/>
            <a:ext cx="7408333" cy="4929411"/>
          </a:xfrm>
        </p:spPr>
        <p:txBody>
          <a:bodyPr>
            <a:normAutofit fontScale="92500"/>
          </a:bodyPr>
          <a:lstStyle/>
          <a:p>
            <a:pPr algn="just"/>
            <a:r>
              <a:rPr lang="kk-KZ" dirty="0">
                <a:latin typeface="Times New Roman" panose="02020603050405020304" pitchFamily="18" charset="0"/>
                <a:cs typeface="Times New Roman" panose="02020603050405020304" pitchFamily="18" charset="0"/>
              </a:rPr>
              <a:t>Салықтық есепке алу саясаты халықаралық қаржылық есептілік стандарттарына және Қазақстан Республикасының бухгалтерлік есеп және қаржылық есептілік туралы заңнамасына сәйкес әзірленген есепке алу саясатына жеке бөлім түрінде енгізілуі мүмкін.</a:t>
            </a:r>
            <a:endParaRPr lang="ru-RU" dirty="0">
              <a:latin typeface="Times New Roman" panose="02020603050405020304" pitchFamily="18" charset="0"/>
              <a:cs typeface="Times New Roman" panose="02020603050405020304" pitchFamily="18" charset="0"/>
            </a:endParaRPr>
          </a:p>
          <a:p>
            <a:pPr algn="just"/>
            <a:r>
              <a:rPr lang="ru-RU" dirty="0" err="1">
                <a:latin typeface="Times New Roman" panose="02020603050405020304" pitchFamily="18" charset="0"/>
                <a:cs typeface="Times New Roman" panose="02020603050405020304" pitchFamily="18" charset="0"/>
              </a:rPr>
              <a:t>Есепке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құжаттамасы</a:t>
            </a:r>
            <a:r>
              <a:rPr lang="ru-RU" dirty="0">
                <a:latin typeface="Times New Roman" panose="02020603050405020304" pitchFamily="18" charset="0"/>
                <a:cs typeface="Times New Roman" panose="02020603050405020304" pitchFamily="18" charset="0"/>
              </a:rPr>
              <a:t>:</a:t>
            </a:r>
          </a:p>
          <a:p>
            <a:pPr lvl="0" algn="just"/>
            <a:r>
              <a:rPr lang="ru-RU" dirty="0" err="1">
                <a:latin typeface="Times New Roman" panose="02020603050405020304" pitchFamily="18" charset="0"/>
                <a:cs typeface="Times New Roman" panose="02020603050405020304" pitchFamily="18" charset="0"/>
              </a:rPr>
              <a:t>бухгалтерлік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қүжаттаманы</a:t>
            </a:r>
            <a:r>
              <a:rPr lang="ru-RU" dirty="0">
                <a:latin typeface="Times New Roman" panose="02020603050405020304" pitchFamily="18" charset="0"/>
                <a:cs typeface="Times New Roman" panose="02020603050405020304" pitchFamily="18" charset="0"/>
              </a:rPr>
              <a:t>;</a:t>
            </a:r>
          </a:p>
          <a:p>
            <a:pPr lvl="0" algn="just"/>
            <a:r>
              <a:rPr lang="ru-RU" dirty="0" err="1">
                <a:latin typeface="Times New Roman" panose="02020603050405020304" pitchFamily="18" charset="0"/>
                <a:cs typeface="Times New Roman" panose="02020603050405020304" pitchFamily="18" charset="0"/>
              </a:rPr>
              <a:t>салықтық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нысандарды</a:t>
            </a:r>
            <a:r>
              <a:rPr lang="ru-RU" dirty="0">
                <a:latin typeface="Times New Roman" panose="02020603050405020304" pitchFamily="18" charset="0"/>
                <a:cs typeface="Times New Roman" panose="02020603050405020304" pitchFamily="18" charset="0"/>
              </a:rPr>
              <a:t>;</a:t>
            </a:r>
          </a:p>
          <a:p>
            <a:pPr lvl="0" algn="just"/>
            <a:r>
              <a:rPr lang="ru-RU" dirty="0" err="1">
                <a:latin typeface="Times New Roman" panose="02020603050405020304" pitchFamily="18" charset="0"/>
                <a:cs typeface="Times New Roman" panose="02020603050405020304" pitchFamily="18" charset="0"/>
              </a:rPr>
              <a:t>салықтық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есепке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саясатын</a:t>
            </a:r>
            <a:r>
              <a:rPr lang="ru-RU" dirty="0">
                <a:latin typeface="Times New Roman" panose="02020603050405020304" pitchFamily="18" charset="0"/>
                <a:cs typeface="Times New Roman" panose="02020603050405020304" pitchFamily="18" charset="0"/>
              </a:rPr>
              <a:t>;</a:t>
            </a:r>
          </a:p>
          <a:p>
            <a:pPr lvl="0" algn="just"/>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салу </a:t>
            </a:r>
            <a:r>
              <a:rPr lang="ru-RU" dirty="0" err="1">
                <a:latin typeface="Times New Roman" panose="02020603050405020304" pitchFamily="18" charset="0"/>
                <a:cs typeface="Times New Roman" panose="02020603050405020304" pitchFamily="18" charset="0"/>
              </a:rPr>
              <a:t>объектілерін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немесе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байланысты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объектілерді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айқындау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сондай-ақ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міндеттемесін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есептеу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табылатын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өзге</a:t>
            </a:r>
            <a:r>
              <a:rPr lang="ru-RU" dirty="0">
                <a:latin typeface="Times New Roman" panose="02020603050405020304" pitchFamily="18" charset="0"/>
                <a:cs typeface="Times New Roman" panose="02020603050405020304" pitchFamily="18" charset="0"/>
              </a:rPr>
              <a:t> де </a:t>
            </a:r>
            <a:r>
              <a:rPr lang="ru-RU" dirty="0" err="1">
                <a:latin typeface="Times New Roman" panose="02020603050405020304" pitchFamily="18" charset="0"/>
                <a:cs typeface="Times New Roman" panose="02020603050405020304" pitchFamily="18" charset="0"/>
              </a:rPr>
              <a:t>құжаттарды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қамтиды</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1132564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980728"/>
            <a:ext cx="7408333" cy="5145435"/>
          </a:xfrm>
        </p:spPr>
        <p:txBody>
          <a:bodyPr>
            <a:normAutofit fontScale="92500" lnSpcReduction="20000"/>
          </a:bodyPr>
          <a:lstStyle/>
          <a:p>
            <a:r>
              <a:rPr lang="kk-KZ" dirty="0"/>
              <a:t>Салық есебінің саясатында келесілердің бағдары болуы тиіс:</a:t>
            </a:r>
            <a:endParaRPr lang="ru-RU" dirty="0"/>
          </a:p>
          <a:p>
            <a:pPr lvl="0"/>
            <a:r>
              <a:rPr lang="kk-KZ" b="1" dirty="0"/>
              <a:t>Ұйымның басшысы </a:t>
            </a:r>
            <a:r>
              <a:rPr lang="kk-KZ" dirty="0"/>
              <a:t>- өйткені ол оның қалыптасуы үшін жауапкершілікте;</a:t>
            </a:r>
            <a:endParaRPr lang="ru-RU" dirty="0"/>
          </a:p>
          <a:p>
            <a:pPr lvl="0"/>
            <a:r>
              <a:rPr lang="kk-KZ" b="1" dirty="0"/>
              <a:t>Бас бухгалтер </a:t>
            </a:r>
            <a:r>
              <a:rPr lang="kk-KZ" dirty="0"/>
              <a:t>– ұйымның қаржылық есеп берулерін құрастыратындықтан;</a:t>
            </a:r>
            <a:endParaRPr lang="ru-RU" dirty="0"/>
          </a:p>
          <a:p>
            <a:pPr lvl="0"/>
            <a:r>
              <a:rPr lang="kk-KZ" b="1" dirty="0"/>
              <a:t>Салық бойынша маман </a:t>
            </a:r>
            <a:r>
              <a:rPr lang="kk-KZ" dirty="0"/>
              <a:t>– оның кәсіби қатысуымен ғана Ережелердің мазмұнын сауатты және жан-жақты растауға болады;</a:t>
            </a:r>
            <a:endParaRPr lang="ru-RU" dirty="0"/>
          </a:p>
          <a:p>
            <a:pPr lvl="0"/>
            <a:r>
              <a:rPr lang="kk-KZ" b="1" dirty="0"/>
              <a:t>аудитор</a:t>
            </a:r>
            <a:r>
              <a:rPr lang="kk-KZ" dirty="0"/>
              <a:t> - өйткені салық есебі аудиторлық тексерудің негізгі объектілерінің бірі болып табылады;</a:t>
            </a:r>
            <a:endParaRPr lang="ru-RU" dirty="0"/>
          </a:p>
          <a:p>
            <a:pPr lvl="0"/>
            <a:r>
              <a:rPr lang="kk-KZ" dirty="0"/>
              <a:t> </a:t>
            </a:r>
            <a:r>
              <a:rPr lang="kk-KZ" b="1" dirty="0"/>
              <a:t>салық инспекторы  </a:t>
            </a:r>
            <a:r>
              <a:rPr lang="kk-KZ" dirty="0"/>
              <a:t>- өйткені салық есебі саясатының элементтерінен ақыры салық салудың белгілі бір объектісінің қалыптасу тәртібі тәуелді.</a:t>
            </a:r>
            <a:endParaRPr lang="ru-RU" dirty="0"/>
          </a:p>
          <a:p>
            <a:r>
              <a:rPr lang="kk-KZ" dirty="0"/>
              <a:t>Салық есебінің ұйымдасуы үшін жауапкершілікті кәсіпорынның жетекшісі атқаруы тиіс.</a:t>
            </a:r>
            <a:endParaRPr lang="ru-RU" dirty="0"/>
          </a:p>
          <a:p>
            <a:endParaRPr lang="ru-RU" dirty="0"/>
          </a:p>
        </p:txBody>
      </p:sp>
    </p:spTree>
    <p:extLst>
      <p:ext uri="{BB962C8B-B14F-4D97-AF65-F5344CB8AC3E}">
        <p14:creationId xmlns:p14="http://schemas.microsoft.com/office/powerpoint/2010/main" val="3895064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196752"/>
            <a:ext cx="7408333" cy="4929411"/>
          </a:xfrm>
        </p:spPr>
        <p:txBody>
          <a:bodyPr>
            <a:normAutofit lnSpcReduction="10000"/>
          </a:bodyPr>
          <a:lstStyle/>
          <a:p>
            <a:pPr algn="just"/>
            <a:r>
              <a:rPr lang="kk-KZ" dirty="0">
                <a:latin typeface="Times New Roman" panose="02020603050405020304" pitchFamily="18" charset="0"/>
                <a:cs typeface="Times New Roman" panose="02020603050405020304" pitchFamily="18" charset="0"/>
              </a:rPr>
              <a:t>Салық есебінің саясатын таңдау мен растауға әртүрлі факторлар әсер етуі мүмкін. Бұл шаруашылық субъектісінің ұйымдық-құқықтық нысаны, қызметінің көлемі, ұйымның құрылымы, орташа тізімдік саны, салықтық қызмет ауқымы (әртүрлі салықтардан босатылу, салық ставкалары, салықтар бойынша жеңілдіктер), материалды базаның бар болуы (компьютерлік техникамен қамсыздануы, бағдарламалық-методикалық қамсыздануы және т.б.), бухгалтерлік кадрларының біліктілік деңгейі және басқалары. Барлық әсер ететін факторлардың жиынтығын ескере отырып ғана салық есебінің саясатын растау мен негіздеуді сауатты жүргізуге болады.</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042634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465" name="Group 153"/>
          <p:cNvGraphicFramePr>
            <a:graphicFrameLocks noGrp="1"/>
          </p:cNvGraphicFramePr>
          <p:nvPr>
            <p:ph idx="1"/>
            <p:extLst>
              <p:ext uri="{D42A27DB-BD31-4B8C-83A1-F6EECF244321}">
                <p14:modId xmlns:p14="http://schemas.microsoft.com/office/powerpoint/2010/main" val="612726115"/>
              </p:ext>
            </p:extLst>
          </p:nvPr>
        </p:nvGraphicFramePr>
        <p:xfrm>
          <a:off x="539750" y="871538"/>
          <a:ext cx="8353425" cy="5994401"/>
        </p:xfrm>
        <a:graphic>
          <a:graphicData uri="http://schemas.openxmlformats.org/drawingml/2006/table">
            <a:tbl>
              <a:tblPr/>
              <a:tblGrid>
                <a:gridCol w="1511970"/>
                <a:gridCol w="1944018"/>
                <a:gridCol w="4897437"/>
              </a:tblGrid>
              <a:tr h="463274">
                <a:tc>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endParaRPr kumimoji="0" lang="be-BY" sz="1800" b="1" i="0" u="none" strike="noStrike" cap="none" normalizeH="0" baseline="0" dirty="0" smtClean="0">
                        <a:ln>
                          <a:noFill/>
                        </a:ln>
                        <a:solidFill>
                          <a:schemeClr val="tx1"/>
                        </a:solidFill>
                        <a:effectLst/>
                        <a:latin typeface="Arial"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err="1" smtClean="0">
                          <a:ln>
                            <a:noFill/>
                          </a:ln>
                          <a:solidFill>
                            <a:srgbClr val="333333"/>
                          </a:solidFill>
                          <a:effectLst/>
                          <a:latin typeface="Times New Roman" pitchFamily="18" charset="0"/>
                          <a:cs typeface="Times New Roman" pitchFamily="18" charset="0"/>
                        </a:rPr>
                        <a:t>Салық есебі</a:t>
                      </a:r>
                      <a:endParaRPr kumimoji="0" lang="ru-RU" sz="1800" b="1" i="0" u="none" strike="noStrike" cap="none" normalizeH="0" baseline="0" dirty="0" smtClean="0">
                        <a:ln>
                          <a:noFill/>
                        </a:ln>
                        <a:solidFill>
                          <a:schemeClr val="tx1"/>
                        </a:solidFill>
                        <a:effectLst/>
                        <a:latin typeface="Arial"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err="1" smtClean="0">
                          <a:ln>
                            <a:noFill/>
                          </a:ln>
                          <a:solidFill>
                            <a:srgbClr val="333333"/>
                          </a:solidFill>
                          <a:effectLst/>
                          <a:latin typeface="Times New Roman" pitchFamily="18" charset="0"/>
                          <a:cs typeface="Times New Roman" pitchFamily="18" charset="0"/>
                        </a:rPr>
                        <a:t>Бухгалтерлік</a:t>
                      </a:r>
                      <a:r>
                        <a:rPr kumimoji="0" lang="ru-RU" sz="1800" b="1" i="0" u="none" strike="noStrike" cap="none" normalizeH="0" baseline="0" dirty="0" smtClean="0">
                          <a:ln>
                            <a:noFill/>
                          </a:ln>
                          <a:solidFill>
                            <a:srgbClr val="333333"/>
                          </a:solidFill>
                          <a:effectLst/>
                          <a:latin typeface="Times New Roman" pitchFamily="18" charset="0"/>
                          <a:cs typeface="Times New Roman" pitchFamily="18" charset="0"/>
                        </a:rPr>
                        <a:t> </a:t>
                      </a:r>
                      <a:r>
                        <a:rPr kumimoji="0" lang="ru-RU" sz="1800" b="1" i="0" u="none" strike="noStrike" cap="none" normalizeH="0" baseline="0" dirty="0" err="1" smtClean="0">
                          <a:ln>
                            <a:noFill/>
                          </a:ln>
                          <a:solidFill>
                            <a:srgbClr val="333333"/>
                          </a:solidFill>
                          <a:effectLst/>
                          <a:latin typeface="Times New Roman" pitchFamily="18" charset="0"/>
                          <a:cs typeface="Times New Roman" pitchFamily="18" charset="0"/>
                        </a:rPr>
                        <a:t>есеп</a:t>
                      </a:r>
                      <a:endParaRPr kumimoji="0" lang="ru-RU" sz="1800" b="1" i="0" u="none" strike="noStrike" cap="none" normalizeH="0" baseline="0" dirty="0" smtClean="0">
                        <a:ln>
                          <a:noFill/>
                        </a:ln>
                        <a:solidFill>
                          <a:schemeClr val="tx1"/>
                        </a:solidFill>
                        <a:effectLst/>
                        <a:latin typeface="Arial"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9900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Нормативті</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база</a:t>
                      </a:r>
                      <a:endParaRPr kumimoji="0" lang="ru-RU" sz="1800" b="0" i="0" u="none" strike="noStrike" cap="none" normalizeH="0" baseline="0" dirty="0" smtClean="0">
                        <a:ln>
                          <a:noFill/>
                        </a:ln>
                        <a:solidFill>
                          <a:schemeClr val="tx1"/>
                        </a:solidFill>
                        <a:effectLst/>
                        <a:latin typeface="Arial"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Салық құқығы</a:t>
                      </a:r>
                      <a:endParaRPr kumimoji="0" lang="ru-RU" sz="1800" b="0" i="0" u="none" strike="noStrike" cap="none" normalizeH="0" baseline="0" dirty="0" smtClean="0">
                        <a:ln>
                          <a:noFill/>
                        </a:ln>
                        <a:solidFill>
                          <a:schemeClr val="tx1"/>
                        </a:solidFill>
                        <a:effectLst/>
                        <a:latin typeface="Arial"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Жалпы</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қабылданған бухгалтерлік</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есеп</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принциптері</a:t>
                      </a:r>
                      <a:endParaRPr kumimoji="0" lang="ru-RU" sz="1800" b="0" i="0" u="none" strike="noStrike" cap="none" normalizeH="0" baseline="0" dirty="0" smtClean="0">
                        <a:ln>
                          <a:noFill/>
                        </a:ln>
                        <a:solidFill>
                          <a:schemeClr val="tx1"/>
                        </a:solidFill>
                        <a:effectLst/>
                        <a:latin typeface="Arial"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8220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kk-KZ" sz="1800" b="0" i="0" u="none" strike="noStrike" cap="none" normalizeH="0" baseline="0" dirty="0" smtClean="0">
                          <a:ln>
                            <a:noFill/>
                          </a:ln>
                          <a:solidFill>
                            <a:schemeClr val="tx1"/>
                          </a:solidFill>
                          <a:effectLst/>
                          <a:latin typeface="Times New Roman" pitchFamily="18" charset="0"/>
                          <a:cs typeface="Times New Roman" pitchFamily="18" charset="0"/>
                        </a:rPr>
                        <a:t>Мақсаты</a:t>
                      </a:r>
                      <a:endParaRPr kumimoji="0" lang="ru-RU" sz="1800" b="0" i="0" u="none" strike="noStrike" cap="none" normalizeH="0" baseline="0" dirty="0" smtClean="0">
                        <a:ln>
                          <a:noFill/>
                        </a:ln>
                        <a:solidFill>
                          <a:schemeClr val="tx1"/>
                        </a:solidFill>
                        <a:effectLst/>
                        <a:latin typeface="Arial"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Төлеуге жататын</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салық сомасын</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есептейді</a:t>
                      </a:r>
                      <a:endParaRPr kumimoji="0" lang="ru-RU" sz="1800" b="0" i="0" u="none" strike="noStrike" cap="none" normalizeH="0" baseline="0" dirty="0" smtClean="0">
                        <a:ln>
                          <a:noFill/>
                        </a:ln>
                        <a:solidFill>
                          <a:schemeClr val="tx1"/>
                        </a:solidFill>
                        <a:effectLst/>
                        <a:latin typeface="Arial"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Қызмет деректерін</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тіркеу</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жіктеу</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жинақтау және талдау</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қаржылық есеп</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беру</a:t>
                      </a:r>
                      <a:endParaRPr kumimoji="0" lang="ru-RU" sz="1800" b="0" i="0" u="none" strike="noStrike" cap="none" normalizeH="0" baseline="0" dirty="0" smtClean="0">
                        <a:ln>
                          <a:noFill/>
                        </a:ln>
                        <a:solidFill>
                          <a:schemeClr val="tx1"/>
                        </a:solidFill>
                        <a:effectLst/>
                        <a:latin typeface="Arial"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2579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Мәліметтерді іздеу</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әдісі</a:t>
                      </a:r>
                      <a:endParaRPr kumimoji="0" lang="ru-RU" sz="1800" b="0" i="0" u="none" strike="noStrike" cap="none" normalizeH="0" baseline="0" dirty="0" smtClean="0">
                        <a:ln>
                          <a:noFill/>
                        </a:ln>
                        <a:solidFill>
                          <a:schemeClr val="tx1"/>
                        </a:solidFill>
                        <a:effectLst/>
                        <a:latin typeface="Arial"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Құжаттамада көрсетілген деректерді</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жалпылау</a:t>
                      </a:r>
                      <a:endParaRPr kumimoji="0" lang="ru-RU" sz="1800" b="0" i="0" u="none" strike="noStrike" cap="none" normalizeH="0" baseline="0" dirty="0" smtClean="0">
                        <a:ln>
                          <a:noFill/>
                        </a:ln>
                        <a:solidFill>
                          <a:schemeClr val="tx1"/>
                        </a:solidFill>
                        <a:effectLst/>
                        <a:latin typeface="Arial"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Іс</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қағаздарын бір</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уақытта жүргізу (үздіксіз және үздіксіз есепке</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алу</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ru-RU" sz="1800" b="0" i="0" u="none" strike="noStrike" cap="none" normalizeH="0" baseline="0" dirty="0" smtClean="0">
                        <a:ln>
                          <a:noFill/>
                        </a:ln>
                        <a:solidFill>
                          <a:schemeClr val="tx1"/>
                        </a:solidFill>
                        <a:effectLst/>
                        <a:latin typeface="Arial"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4291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Есеп</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беру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кезеңі</a:t>
                      </a:r>
                      <a:endParaRPr kumimoji="0" lang="ru-RU" sz="1800" b="0" i="0" u="none" strike="noStrike" cap="none" normalizeH="0" baseline="0" dirty="0" smtClean="0">
                        <a:ln>
                          <a:noFill/>
                        </a:ln>
                        <a:solidFill>
                          <a:schemeClr val="tx1"/>
                        </a:solidFill>
                        <a:effectLst/>
                        <a:latin typeface="Arial"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Жылдық, тоқсандық және </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т.б.</a:t>
                      </a:r>
                      <a:endParaRPr kumimoji="0" lang="ru-RU" sz="1800" b="0" i="0" u="none" strike="noStrike" cap="none" normalizeH="0" baseline="0" dirty="0" smtClean="0">
                        <a:ln>
                          <a:noFill/>
                        </a:ln>
                        <a:solidFill>
                          <a:schemeClr val="tx1"/>
                        </a:solidFill>
                        <a:effectLst/>
                        <a:latin typeface="Arial"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Жылдық, тоқсандық және </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т.б.</a:t>
                      </a:r>
                      <a:endParaRPr kumimoji="0" lang="ru-RU" sz="1800" b="0" i="0" u="none" strike="noStrike" cap="none" normalizeH="0" baseline="0" dirty="0" smtClean="0">
                        <a:ln>
                          <a:noFill/>
                        </a:ln>
                        <a:solidFill>
                          <a:schemeClr val="tx1"/>
                        </a:solidFill>
                        <a:effectLst/>
                        <a:latin typeface="Arial"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838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Есеп</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нысаны</a:t>
                      </a:r>
                      <a:endParaRPr kumimoji="0" lang="ru-RU" sz="1800" b="0" i="0" u="none" strike="noStrike" cap="none" normalizeH="0" baseline="0" dirty="0" smtClean="0">
                        <a:ln>
                          <a:noFill/>
                        </a:ln>
                        <a:solidFill>
                          <a:schemeClr val="tx1"/>
                        </a:solidFill>
                        <a:effectLst/>
                        <a:latin typeface="Arial"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Арнайы</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белгіленген</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нысандар</a:t>
                      </a:r>
                      <a:endParaRPr kumimoji="0" lang="ru-RU" sz="1800" b="0" i="0" u="none" strike="noStrike" cap="none" normalizeH="0" baseline="0" dirty="0" smtClean="0">
                        <a:ln>
                          <a:noFill/>
                        </a:ln>
                        <a:solidFill>
                          <a:schemeClr val="tx1"/>
                        </a:solidFill>
                        <a:effectLst/>
                        <a:latin typeface="Arial"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Баланс,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кіріс</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және шығыс туралы</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есеп</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ақша қаражаттарының қозғалысы туралы</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есеп</a:t>
                      </a:r>
                      <a:endParaRPr kumimoji="0" lang="ru-RU" sz="1800" b="0" i="0" u="none" strike="noStrike" cap="none" normalizeH="0" baseline="0" dirty="0" smtClean="0">
                        <a:ln>
                          <a:noFill/>
                        </a:ln>
                        <a:solidFill>
                          <a:schemeClr val="tx1"/>
                        </a:solidFill>
                        <a:effectLst/>
                        <a:latin typeface="Arial"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9736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Есеп</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алушы</a:t>
                      </a:r>
                      <a:endParaRPr kumimoji="0" lang="ru-RU" sz="1800" b="0" i="0" u="none" strike="noStrike" cap="none" normalizeH="0" baseline="0" dirty="0" smtClean="0">
                        <a:ln>
                          <a:noFill/>
                        </a:ln>
                        <a:solidFill>
                          <a:schemeClr val="tx1"/>
                        </a:solidFill>
                        <a:effectLst/>
                        <a:latin typeface="Arial"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Менеджер,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салық органдары</a:t>
                      </a:r>
                      <a:endParaRPr kumimoji="0" lang="ru-RU" sz="1800" b="0" i="0" u="none" strike="noStrike" cap="none" normalizeH="0" baseline="0" dirty="0" smtClean="0">
                        <a:ln>
                          <a:noFill/>
                        </a:ln>
                        <a:solidFill>
                          <a:schemeClr val="tx1"/>
                        </a:solidFill>
                        <a:effectLst/>
                        <a:latin typeface="Arial"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Менеджер,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барлық мүдделі органдар</a:t>
                      </a:r>
                      <a:endParaRPr kumimoji="0" lang="ru-RU" sz="1800" b="0" i="0" u="none" strike="noStrike" cap="none" normalizeH="0" baseline="0" dirty="0" smtClean="0">
                        <a:ln>
                          <a:noFill/>
                        </a:ln>
                        <a:solidFill>
                          <a:schemeClr val="tx1"/>
                        </a:solidFill>
                        <a:effectLst/>
                        <a:latin typeface="Arial"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204" name="WordArt 154"/>
          <p:cNvSpPr>
            <a:spLocks noChangeArrowheads="1" noChangeShapeType="1" noTextEdit="1"/>
          </p:cNvSpPr>
          <p:nvPr/>
        </p:nvSpPr>
        <p:spPr bwMode="auto">
          <a:xfrm>
            <a:off x="1331913" y="404813"/>
            <a:ext cx="5991225" cy="466725"/>
          </a:xfrm>
          <a:prstGeom prst="rect">
            <a:avLst/>
          </a:prstGeom>
        </p:spPr>
        <p:txBody>
          <a:bodyPr wrap="none" fromWordArt="1">
            <a:prstTxWarp prst="textPlain">
              <a:avLst>
                <a:gd name="adj" fmla="val 50000"/>
              </a:avLst>
            </a:prstTxWarp>
          </a:bodyPr>
          <a:lstStyle/>
          <a:p>
            <a:pPr algn="ctr"/>
            <a:r>
              <a:rPr lang="ru-RU" sz="3200" i="1" kern="10">
                <a:ln w="9525">
                  <a:solidFill>
                    <a:schemeClr val="tx1"/>
                  </a:solidFill>
                  <a:round/>
                  <a:headEnd/>
                  <a:tailEnd/>
                </a:ln>
                <a:solidFill>
                  <a:srgbClr val="993300"/>
                </a:solidFill>
                <a:latin typeface="Arial"/>
                <a:cs typeface="Arial"/>
              </a:rPr>
              <a:t>Бухгалтерлік есеп түрлерінің айырмашылықтары</a:t>
            </a:r>
          </a:p>
        </p:txBody>
      </p:sp>
    </p:spTree>
    <p:extLst>
      <p:ext uri="{BB962C8B-B14F-4D97-AF65-F5344CB8AC3E}">
        <p14:creationId xmlns:p14="http://schemas.microsoft.com/office/powerpoint/2010/main" val="8676409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5" descr="78759761_6533261988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30988" y="4764088"/>
            <a:ext cx="2513012" cy="209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2"/>
          <p:cNvSpPr>
            <a:spLocks noGrp="1" noChangeArrowheads="1"/>
          </p:cNvSpPr>
          <p:nvPr>
            <p:ph type="title"/>
          </p:nvPr>
        </p:nvSpPr>
        <p:spPr>
          <a:xfrm>
            <a:off x="755650" y="836613"/>
            <a:ext cx="7772400" cy="927100"/>
          </a:xfrm>
        </p:spPr>
        <p:txBody>
          <a:bodyPr>
            <a:normAutofit fontScale="90000"/>
          </a:bodyPr>
          <a:lstStyle/>
          <a:p>
            <a:pPr eaLnBrk="1" hangingPunct="1"/>
            <a:r>
              <a:rPr lang="ru-RU" altLang="ru-RU" sz="2800" b="1" smtClean="0"/>
              <a:t>Кәсіпорында салық есебін ұйымдастыру қызметі қандай? </a:t>
            </a:r>
            <a:r>
              <a:rPr lang="ru-RU" altLang="ru-RU" sz="3200" b="1" smtClean="0"/>
              <a:t/>
            </a:r>
            <a:br>
              <a:rPr lang="ru-RU" altLang="ru-RU" sz="3200" b="1" smtClean="0"/>
            </a:br>
            <a:endParaRPr lang="ru-RU" altLang="ru-RU" sz="3200" b="1" smtClean="0"/>
          </a:p>
        </p:txBody>
      </p:sp>
      <p:sp>
        <p:nvSpPr>
          <p:cNvPr id="8196" name="Rectangle 13"/>
          <p:cNvSpPr>
            <a:spLocks noGrp="1" noChangeArrowheads="1"/>
          </p:cNvSpPr>
          <p:nvPr>
            <p:ph type="body" idx="1"/>
          </p:nvPr>
        </p:nvSpPr>
        <p:spPr>
          <a:xfrm>
            <a:off x="684213" y="1484313"/>
            <a:ext cx="8064500" cy="4321175"/>
          </a:xfrm>
        </p:spPr>
        <p:txBody>
          <a:bodyPr/>
          <a:lstStyle/>
          <a:p>
            <a:pPr marL="0" indent="168275" eaLnBrk="1" hangingPunct="1">
              <a:buFont typeface="Wingdings" pitchFamily="2" charset="2"/>
              <a:buNone/>
            </a:pPr>
            <a:r>
              <a:rPr lang="ru-RU" altLang="ru-RU" sz="2400" b="1" dirty="0" err="1" smtClean="0"/>
              <a:t>Кәсіпорындағы</a:t>
            </a:r>
            <a:r>
              <a:rPr lang="ru-RU" altLang="ru-RU" sz="2400" b="1" dirty="0" smtClean="0"/>
              <a:t> </a:t>
            </a:r>
            <a:r>
              <a:rPr lang="ru-RU" altLang="ru-RU" sz="2400" b="1" dirty="0" err="1" smtClean="0"/>
              <a:t>салықтық</a:t>
            </a:r>
            <a:r>
              <a:rPr lang="ru-RU" altLang="ru-RU" sz="2400" b="1" dirty="0" smtClean="0"/>
              <a:t> </a:t>
            </a:r>
            <a:r>
              <a:rPr lang="ru-RU" altLang="ru-RU" sz="2400" b="1" dirty="0" err="1" smtClean="0"/>
              <a:t>есепті</a:t>
            </a:r>
            <a:r>
              <a:rPr lang="ru-RU" altLang="ru-RU" sz="2400" b="1" dirty="0" smtClean="0"/>
              <a:t> </a:t>
            </a:r>
            <a:r>
              <a:rPr lang="ru-RU" altLang="ru-RU" sz="2400" b="1" dirty="0" err="1" smtClean="0"/>
              <a:t>ұйымдастыру</a:t>
            </a:r>
            <a:r>
              <a:rPr lang="ru-RU" altLang="ru-RU" sz="2400" b="1" dirty="0" smtClean="0"/>
              <a:t> </a:t>
            </a:r>
            <a:r>
              <a:rPr lang="ru-RU" altLang="ru-RU" sz="2400" b="1" dirty="0" err="1" smtClean="0"/>
              <a:t>компанияны</a:t>
            </a:r>
            <a:r>
              <a:rPr lang="ru-RU" altLang="ru-RU" sz="2400" b="1" dirty="0" smtClean="0"/>
              <a:t> </a:t>
            </a:r>
            <a:r>
              <a:rPr lang="ru-RU" altLang="ru-RU" sz="2400" b="1" dirty="0" err="1" smtClean="0"/>
              <a:t>құрудың</a:t>
            </a:r>
            <a:r>
              <a:rPr lang="ru-RU" altLang="ru-RU" sz="2400" b="1" dirty="0" smtClean="0"/>
              <a:t> </a:t>
            </a:r>
            <a:r>
              <a:rPr lang="ru-RU" altLang="ru-RU" sz="2400" b="1" dirty="0" err="1" smtClean="0"/>
              <a:t>маңызды</a:t>
            </a:r>
            <a:r>
              <a:rPr lang="ru-RU" altLang="ru-RU" sz="2400" b="1" dirty="0" smtClean="0"/>
              <a:t> </a:t>
            </a:r>
            <a:r>
              <a:rPr lang="ru-RU" altLang="ru-RU" sz="2400" b="1" dirty="0" err="1" smtClean="0"/>
              <a:t>кезеңі</a:t>
            </a:r>
            <a:r>
              <a:rPr lang="ru-RU" altLang="ru-RU" sz="2400" b="1" dirty="0" smtClean="0"/>
              <a:t> </a:t>
            </a:r>
            <a:r>
              <a:rPr lang="ru-RU" altLang="ru-RU" sz="2400" b="1" dirty="0" err="1" smtClean="0"/>
              <a:t>болып</a:t>
            </a:r>
            <a:r>
              <a:rPr lang="ru-RU" altLang="ru-RU" sz="2400" b="1" dirty="0" smtClean="0"/>
              <a:t> </a:t>
            </a:r>
            <a:r>
              <a:rPr lang="ru-RU" altLang="ru-RU" sz="2400" b="1" dirty="0" err="1" smtClean="0"/>
              <a:t>табылады</a:t>
            </a:r>
            <a:r>
              <a:rPr lang="ru-RU" altLang="ru-RU" sz="2400" b="1" dirty="0" smtClean="0"/>
              <a:t> - </a:t>
            </a:r>
            <a:r>
              <a:rPr lang="ru-RU" altLang="ru-RU" sz="2400" b="1" dirty="0" err="1" smtClean="0"/>
              <a:t>бұл</a:t>
            </a:r>
            <a:r>
              <a:rPr lang="ru-RU" altLang="ru-RU" sz="2400" b="1" dirty="0" smtClean="0"/>
              <a:t> </a:t>
            </a:r>
            <a:r>
              <a:rPr lang="ru-RU" altLang="ru-RU" sz="2400" b="1" dirty="0" err="1" smtClean="0"/>
              <a:t>бухгалтерлік</a:t>
            </a:r>
            <a:r>
              <a:rPr lang="ru-RU" altLang="ru-RU" sz="2400" b="1" dirty="0" smtClean="0"/>
              <a:t> </a:t>
            </a:r>
            <a:r>
              <a:rPr lang="ru-RU" altLang="ru-RU" sz="2400" b="1" dirty="0" err="1" smtClean="0"/>
              <a:t>есеп</a:t>
            </a:r>
            <a:r>
              <a:rPr lang="ru-RU" altLang="ru-RU" sz="2400" b="1" dirty="0" smtClean="0"/>
              <a:t>, </a:t>
            </a:r>
            <a:r>
              <a:rPr lang="ru-RU" altLang="ru-RU" sz="2400" b="1" dirty="0" err="1" smtClean="0"/>
              <a:t>салық</a:t>
            </a:r>
            <a:r>
              <a:rPr lang="ru-RU" altLang="ru-RU" sz="2400" b="1" dirty="0" smtClean="0"/>
              <a:t>, </a:t>
            </a:r>
            <a:r>
              <a:rPr lang="ru-RU" altLang="ru-RU" sz="2400" b="1" dirty="0" err="1" smtClean="0"/>
              <a:t>басқару</a:t>
            </a:r>
            <a:r>
              <a:rPr lang="ru-RU" altLang="ru-RU" sz="2400" b="1" dirty="0" smtClean="0"/>
              <a:t> </a:t>
            </a:r>
            <a:r>
              <a:rPr lang="ru-RU" altLang="ru-RU" sz="2400" b="1" dirty="0" err="1" smtClean="0"/>
              <a:t>және</a:t>
            </a:r>
            <a:r>
              <a:rPr lang="ru-RU" altLang="ru-RU" sz="2400" b="1" dirty="0" smtClean="0"/>
              <a:t> </a:t>
            </a:r>
            <a:r>
              <a:rPr lang="ru-RU" altLang="ru-RU" sz="2400" b="1" dirty="0" err="1" smtClean="0"/>
              <a:t>персоналды</a:t>
            </a:r>
            <a:r>
              <a:rPr lang="ru-RU" altLang="ru-RU" sz="2400" b="1" dirty="0" smtClean="0"/>
              <a:t> </a:t>
            </a:r>
            <a:r>
              <a:rPr lang="ru-RU" altLang="ru-RU" sz="2400" b="1" dirty="0" err="1" smtClean="0"/>
              <a:t>есепке</a:t>
            </a:r>
            <a:r>
              <a:rPr lang="ru-RU" altLang="ru-RU" sz="2400" b="1" dirty="0" smtClean="0"/>
              <a:t> </a:t>
            </a:r>
            <a:r>
              <a:rPr lang="ru-RU" altLang="ru-RU" sz="2400" b="1" dirty="0" err="1" smtClean="0"/>
              <a:t>алу</a:t>
            </a:r>
            <a:r>
              <a:rPr lang="ru-RU" altLang="ru-RU" sz="2400" b="1" dirty="0" smtClean="0"/>
              <a:t> </a:t>
            </a:r>
            <a:r>
              <a:rPr lang="ru-RU" altLang="ru-RU" sz="2400" b="1" dirty="0" err="1" smtClean="0"/>
              <a:t>үшін</a:t>
            </a:r>
            <a:r>
              <a:rPr lang="ru-RU" altLang="ru-RU" sz="2400" b="1" dirty="0" smtClean="0"/>
              <a:t> </a:t>
            </a:r>
            <a:r>
              <a:rPr lang="ru-RU" altLang="ru-RU" sz="2400" b="1" dirty="0" err="1" smtClean="0"/>
              <a:t>негіз</a:t>
            </a:r>
            <a:r>
              <a:rPr lang="ru-RU" altLang="ru-RU" sz="2400" b="1" dirty="0" smtClean="0"/>
              <a:t> </a:t>
            </a:r>
            <a:r>
              <a:rPr lang="ru-RU" altLang="ru-RU" sz="2400" b="1" dirty="0" err="1" smtClean="0"/>
              <a:t>болып</a:t>
            </a:r>
            <a:r>
              <a:rPr lang="ru-RU" altLang="ru-RU" sz="2400" b="1" dirty="0" smtClean="0"/>
              <a:t> </a:t>
            </a:r>
            <a:r>
              <a:rPr lang="ru-RU" altLang="ru-RU" sz="2400" b="1" dirty="0" err="1" smtClean="0"/>
              <a:t>табылады</a:t>
            </a:r>
            <a:r>
              <a:rPr lang="ru-RU" altLang="ru-RU" sz="2400" b="1" dirty="0" smtClean="0"/>
              <a:t>. </a:t>
            </a:r>
            <a:r>
              <a:rPr lang="ru-RU" altLang="ru-RU" sz="2400" dirty="0" err="1" smtClean="0"/>
              <a:t>Кәсіпорындағы</a:t>
            </a:r>
            <a:r>
              <a:rPr lang="ru-RU" altLang="ru-RU" sz="2400" dirty="0" smtClean="0"/>
              <a:t> </a:t>
            </a:r>
            <a:r>
              <a:rPr lang="ru-RU" altLang="ru-RU" sz="2400" dirty="0" err="1" smtClean="0"/>
              <a:t>салық</a:t>
            </a:r>
            <a:r>
              <a:rPr lang="ru-RU" altLang="ru-RU" sz="2400" dirty="0" smtClean="0"/>
              <a:t> </a:t>
            </a:r>
            <a:r>
              <a:rPr lang="ru-RU" altLang="ru-RU" sz="2400" dirty="0" err="1" smtClean="0"/>
              <a:t>есебін</a:t>
            </a:r>
            <a:r>
              <a:rPr lang="ru-RU" altLang="ru-RU" sz="2400" dirty="0" smtClean="0"/>
              <a:t> </a:t>
            </a:r>
            <a:r>
              <a:rPr lang="ru-RU" altLang="ru-RU" sz="2400" dirty="0" err="1" smtClean="0"/>
              <a:t>дұрыс</a:t>
            </a:r>
            <a:r>
              <a:rPr lang="ru-RU" altLang="ru-RU" sz="2400" dirty="0" smtClean="0"/>
              <a:t> </a:t>
            </a:r>
            <a:r>
              <a:rPr lang="ru-RU" altLang="ru-RU" sz="2400" dirty="0" err="1" smtClean="0"/>
              <a:t>ұйымдастыру</a:t>
            </a:r>
            <a:r>
              <a:rPr lang="ru-RU" altLang="ru-RU" sz="2400" dirty="0" smtClean="0"/>
              <a:t> </a:t>
            </a:r>
            <a:r>
              <a:rPr lang="ru-RU" altLang="ru-RU" sz="2400" dirty="0" err="1" smtClean="0"/>
              <a:t>үлкен</a:t>
            </a:r>
            <a:r>
              <a:rPr lang="ru-RU" altLang="ru-RU" sz="2400" dirty="0" smtClean="0"/>
              <a:t> </a:t>
            </a:r>
            <a:r>
              <a:rPr lang="ru-RU" altLang="ru-RU" sz="2400" dirty="0" err="1" smtClean="0"/>
              <a:t>кәсіби</a:t>
            </a:r>
            <a:r>
              <a:rPr lang="ru-RU" altLang="ru-RU" sz="2400" dirty="0" smtClean="0"/>
              <a:t> </a:t>
            </a:r>
            <a:r>
              <a:rPr lang="ru-RU" altLang="ru-RU" sz="2400" dirty="0" err="1" smtClean="0"/>
              <a:t>білім</a:t>
            </a:r>
            <a:r>
              <a:rPr lang="ru-RU" altLang="ru-RU" sz="2400" dirty="0" smtClean="0"/>
              <a:t> мен </a:t>
            </a:r>
            <a:r>
              <a:rPr lang="ru-RU" altLang="ru-RU" sz="2400" dirty="0" err="1" smtClean="0"/>
              <a:t>практикалық</a:t>
            </a:r>
            <a:r>
              <a:rPr lang="ru-RU" altLang="ru-RU" sz="2400" dirty="0" smtClean="0"/>
              <a:t> </a:t>
            </a:r>
            <a:r>
              <a:rPr lang="ru-RU" altLang="ru-RU" sz="2400" dirty="0" err="1" smtClean="0"/>
              <a:t>тәжірибені</a:t>
            </a:r>
            <a:r>
              <a:rPr lang="ru-RU" altLang="ru-RU" sz="2400" dirty="0" smtClean="0"/>
              <a:t> </a:t>
            </a:r>
            <a:r>
              <a:rPr lang="ru-RU" altLang="ru-RU" sz="2400" dirty="0" err="1" smtClean="0"/>
              <a:t>қажет</a:t>
            </a:r>
            <a:r>
              <a:rPr lang="ru-RU" altLang="ru-RU" sz="2400" dirty="0" smtClean="0"/>
              <a:t> </a:t>
            </a:r>
            <a:r>
              <a:rPr lang="ru-RU" altLang="ru-RU" sz="2400" dirty="0" err="1" smtClean="0"/>
              <a:t>етеді</a:t>
            </a:r>
            <a:r>
              <a:rPr lang="ru-RU" altLang="ru-RU" sz="2400" dirty="0" smtClean="0"/>
              <a:t>, </a:t>
            </a:r>
            <a:r>
              <a:rPr lang="ru-RU" altLang="ru-RU" sz="2400" dirty="0" err="1" smtClean="0"/>
              <a:t>бірақ</a:t>
            </a:r>
            <a:r>
              <a:rPr lang="ru-RU" altLang="ru-RU" sz="2400" dirty="0" smtClean="0"/>
              <a:t> </a:t>
            </a:r>
            <a:r>
              <a:rPr lang="ru-RU" altLang="ru-RU" sz="2400" dirty="0" err="1" smtClean="0"/>
              <a:t>нәтижесінде</a:t>
            </a:r>
            <a:r>
              <a:rPr lang="ru-RU" altLang="ru-RU" sz="2400" dirty="0" smtClean="0"/>
              <a:t> </a:t>
            </a:r>
            <a:r>
              <a:rPr lang="ru-RU" altLang="ru-RU" sz="2400" dirty="0" err="1" smtClean="0"/>
              <a:t>бұл</a:t>
            </a:r>
            <a:r>
              <a:rPr lang="ru-RU" altLang="ru-RU" sz="2400" dirty="0" smtClean="0"/>
              <a:t> </a:t>
            </a:r>
            <a:r>
              <a:rPr lang="ru-RU" altLang="ru-RU" sz="2400" dirty="0" err="1" smtClean="0"/>
              <a:t>компанияның</a:t>
            </a:r>
            <a:r>
              <a:rPr lang="ru-RU" altLang="ru-RU" sz="2400" dirty="0" smtClean="0"/>
              <a:t> </a:t>
            </a:r>
            <a:r>
              <a:rPr lang="ru-RU" altLang="ru-RU" sz="2400" dirty="0" err="1" smtClean="0"/>
              <a:t>есеп</a:t>
            </a:r>
            <a:r>
              <a:rPr lang="ru-RU" altLang="ru-RU" sz="2400" dirty="0" smtClean="0"/>
              <a:t> </a:t>
            </a:r>
            <a:r>
              <a:rPr lang="ru-RU" altLang="ru-RU" sz="2400" dirty="0" err="1" smtClean="0"/>
              <a:t>беруімен</a:t>
            </a:r>
            <a:r>
              <a:rPr lang="ru-RU" altLang="ru-RU" sz="2400" dirty="0" smtClean="0"/>
              <a:t> </a:t>
            </a:r>
            <a:r>
              <a:rPr lang="ru-RU" altLang="ru-RU" sz="2400" dirty="0" err="1" smtClean="0"/>
              <a:t>шатасуға</a:t>
            </a:r>
            <a:r>
              <a:rPr lang="ru-RU" altLang="ru-RU" sz="2400" dirty="0" smtClean="0"/>
              <a:t> </a:t>
            </a:r>
            <a:r>
              <a:rPr lang="ru-RU" altLang="ru-RU" sz="2400" dirty="0" err="1" smtClean="0"/>
              <a:t>жол</a:t>
            </a:r>
            <a:r>
              <a:rPr lang="ru-RU" altLang="ru-RU" sz="2400" dirty="0" smtClean="0"/>
              <a:t> </a:t>
            </a:r>
            <a:r>
              <a:rPr lang="ru-RU" altLang="ru-RU" sz="2400" dirty="0" err="1" smtClean="0"/>
              <a:t>бермейді</a:t>
            </a:r>
            <a:r>
              <a:rPr lang="ru-RU" altLang="ru-RU" sz="2400" dirty="0" smtClean="0"/>
              <a:t>, </a:t>
            </a:r>
            <a:r>
              <a:rPr lang="ru-RU" altLang="ru-RU" sz="2400" dirty="0" err="1" smtClean="0"/>
              <a:t>салық</a:t>
            </a:r>
            <a:r>
              <a:rPr lang="ru-RU" altLang="ru-RU" sz="2400" dirty="0" smtClean="0"/>
              <a:t> </a:t>
            </a:r>
            <a:r>
              <a:rPr lang="ru-RU" altLang="ru-RU" sz="2400" dirty="0" err="1" smtClean="0"/>
              <a:t>санкцияларынан</a:t>
            </a:r>
            <a:r>
              <a:rPr lang="ru-RU" altLang="ru-RU" sz="2400" dirty="0" smtClean="0"/>
              <a:t> </a:t>
            </a:r>
            <a:r>
              <a:rPr lang="ru-RU" altLang="ru-RU" sz="2400" dirty="0" err="1" smtClean="0"/>
              <a:t>қорғайды</a:t>
            </a:r>
            <a:r>
              <a:rPr lang="ru-RU" altLang="ru-RU" sz="2400" dirty="0" smtClean="0"/>
              <a:t> </a:t>
            </a:r>
            <a:r>
              <a:rPr lang="ru-RU" altLang="ru-RU" sz="2400" dirty="0" err="1" smtClean="0"/>
              <a:t>және</a:t>
            </a:r>
            <a:r>
              <a:rPr lang="ru-RU" altLang="ru-RU" sz="2400" dirty="0" smtClean="0"/>
              <a:t> </a:t>
            </a:r>
            <a:r>
              <a:rPr lang="ru-RU" altLang="ru-RU" sz="2400" dirty="0" err="1" smtClean="0"/>
              <a:t>сіздің</a:t>
            </a:r>
            <a:r>
              <a:rPr lang="ru-RU" altLang="ru-RU" sz="2400" dirty="0" smtClean="0"/>
              <a:t> </a:t>
            </a:r>
            <a:r>
              <a:rPr lang="ru-RU" altLang="ru-RU" sz="2400" dirty="0" err="1" smtClean="0"/>
              <a:t>бухгалтерияңыздан</a:t>
            </a:r>
            <a:r>
              <a:rPr lang="ru-RU" altLang="ru-RU" sz="2400" dirty="0" smtClean="0"/>
              <a:t> </a:t>
            </a:r>
            <a:r>
              <a:rPr lang="ru-RU" altLang="ru-RU" sz="2400" dirty="0" err="1" smtClean="0"/>
              <a:t>жедел</a:t>
            </a:r>
            <a:r>
              <a:rPr lang="ru-RU" altLang="ru-RU" sz="2400" dirty="0" smtClean="0"/>
              <a:t> </a:t>
            </a:r>
            <a:r>
              <a:rPr lang="ru-RU" altLang="ru-RU" sz="2400" dirty="0" err="1" smtClean="0"/>
              <a:t>және</a:t>
            </a:r>
            <a:r>
              <a:rPr lang="ru-RU" altLang="ru-RU" sz="2400" dirty="0" smtClean="0"/>
              <a:t> </a:t>
            </a:r>
            <a:r>
              <a:rPr lang="ru-RU" altLang="ru-RU" sz="2400" dirty="0" err="1" smtClean="0"/>
              <a:t>нақты</a:t>
            </a:r>
            <a:r>
              <a:rPr lang="ru-RU" altLang="ru-RU" sz="2400" dirty="0" smtClean="0"/>
              <a:t> </a:t>
            </a:r>
            <a:r>
              <a:rPr lang="ru-RU" altLang="ru-RU" sz="2400" dirty="0" err="1" smtClean="0"/>
              <a:t>ақпарат</a:t>
            </a:r>
            <a:r>
              <a:rPr lang="ru-RU" altLang="ru-RU" sz="2400" dirty="0" smtClean="0"/>
              <a:t> </a:t>
            </a:r>
            <a:r>
              <a:rPr lang="ru-RU" altLang="ru-RU" sz="2400" dirty="0" err="1" smtClean="0"/>
              <a:t>алуға</a:t>
            </a:r>
            <a:r>
              <a:rPr lang="ru-RU" altLang="ru-RU" sz="2400" dirty="0" smtClean="0"/>
              <a:t> </a:t>
            </a:r>
            <a:r>
              <a:rPr lang="ru-RU" altLang="ru-RU" sz="2400" dirty="0" err="1" smtClean="0"/>
              <a:t>мүмкіндік</a:t>
            </a:r>
            <a:r>
              <a:rPr lang="ru-RU" altLang="ru-RU" sz="2400" dirty="0" smtClean="0"/>
              <a:t> </a:t>
            </a:r>
            <a:r>
              <a:rPr lang="ru-RU" altLang="ru-RU" sz="2400" dirty="0" err="1" smtClean="0"/>
              <a:t>береді</a:t>
            </a:r>
            <a:r>
              <a:rPr lang="ru-RU" altLang="ru-RU" sz="2400" dirty="0" smtClean="0"/>
              <a:t>.</a:t>
            </a:r>
          </a:p>
        </p:txBody>
      </p:sp>
    </p:spTree>
    <p:extLst>
      <p:ext uri="{BB962C8B-B14F-4D97-AF65-F5344CB8AC3E}">
        <p14:creationId xmlns:p14="http://schemas.microsoft.com/office/powerpoint/2010/main" val="40384145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196752"/>
            <a:ext cx="7732381" cy="4929411"/>
          </a:xfrm>
        </p:spPr>
        <p:txBody>
          <a:bodyPr>
            <a:normAutofit/>
          </a:bodyPr>
          <a:lstStyle/>
          <a:p>
            <a:pPr algn="just"/>
            <a:r>
              <a:rPr lang="ru-RU" b="1" dirty="0" err="1">
                <a:solidFill>
                  <a:schemeClr val="tx1"/>
                </a:solidFill>
                <a:latin typeface="Times New Roman" panose="02020603050405020304" pitchFamily="18" charset="0"/>
                <a:cs typeface="Times New Roman" panose="02020603050405020304" pitchFamily="18" charset="0"/>
              </a:rPr>
              <a:t>Салық</a:t>
            </a:r>
            <a:r>
              <a:rPr lang="ru-RU" b="1" dirty="0">
                <a:solidFill>
                  <a:schemeClr val="tx1"/>
                </a:solidFill>
                <a:latin typeface="Times New Roman" panose="02020603050405020304" pitchFamily="18" charset="0"/>
                <a:cs typeface="Times New Roman" panose="02020603050405020304" pitchFamily="18" charset="0"/>
              </a:rPr>
              <a:t> </a:t>
            </a:r>
            <a:r>
              <a:rPr lang="ru-RU" b="1" dirty="0" err="1">
                <a:solidFill>
                  <a:schemeClr val="tx1"/>
                </a:solidFill>
                <a:latin typeface="Times New Roman" panose="02020603050405020304" pitchFamily="18" charset="0"/>
                <a:cs typeface="Times New Roman" panose="02020603050405020304" pitchFamily="18" charset="0"/>
              </a:rPr>
              <a:t>есебі</a:t>
            </a:r>
            <a:r>
              <a:rPr lang="ru-RU" b="1" dirty="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салық</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hlinkClick r:id="rId2" tooltip="Заң"/>
              </a:rPr>
              <a:t>заңнамасында</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көзделген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тәртіпке</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сәйкес</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топтастырылған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бастапқы</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құжаттардың</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негізінде</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салықтар</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бойынша</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салық</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базасын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айқындау</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үшін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ақпарат</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жинау</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тіркеу</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және</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қорытындылау</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жүйесі</a:t>
            </a:r>
            <a:r>
              <a:rPr lang="ru-RU" dirty="0" smtClean="0">
                <a:solidFill>
                  <a:schemeClr val="tx1"/>
                </a:solidFill>
                <a:latin typeface="Times New Roman" panose="02020603050405020304" pitchFamily="18" charset="0"/>
                <a:cs typeface="Times New Roman" panose="02020603050405020304" pitchFamily="18" charset="0"/>
              </a:rPr>
              <a:t>.</a:t>
            </a:r>
          </a:p>
          <a:p>
            <a:pPr algn="just"/>
            <a:r>
              <a:rPr lang="ru-RU" dirty="0" err="1">
                <a:solidFill>
                  <a:schemeClr val="tx1"/>
                </a:solidFill>
                <a:latin typeface="Times New Roman" panose="02020603050405020304" pitchFamily="18" charset="0"/>
                <a:cs typeface="Times New Roman" panose="02020603050405020304" pitchFamily="18" charset="0"/>
              </a:rPr>
              <a:t>Салық</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есебі</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салық</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төлеуші</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есепті</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салық</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hlinkClick r:id="rId3" tooltip="Кезең"/>
              </a:rPr>
              <a:t>кезең</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бойына</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жүзеге</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асырған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шаруашылық</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операцияларға</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салық</a:t>
            </a:r>
            <a:r>
              <a:rPr lang="ru-RU" dirty="0">
                <a:solidFill>
                  <a:schemeClr val="tx1"/>
                </a:solidFill>
                <a:latin typeface="Times New Roman" panose="02020603050405020304" pitchFamily="18" charset="0"/>
                <a:cs typeface="Times New Roman" panose="02020603050405020304" pitchFamily="18" charset="0"/>
              </a:rPr>
              <a:t> салу </a:t>
            </a:r>
            <a:r>
              <a:rPr lang="ru-RU" dirty="0" err="1">
                <a:solidFill>
                  <a:schemeClr val="tx1"/>
                </a:solidFill>
                <a:latin typeface="Times New Roman" panose="02020603050405020304" pitchFamily="18" charset="0"/>
                <a:cs typeface="Times New Roman" panose="02020603050405020304" pitchFamily="18" charset="0"/>
              </a:rPr>
              <a:t>үшін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сондай-ақ</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салықтардың</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дұрыс</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есептеліп</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бюджетке</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төленуін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бақылау</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үшін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ішкі</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және</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сыртқы</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пайдаланушыларды</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ақпаратпен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қамтамасыз</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ету</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мақсатымен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есептеу</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тәртібі</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туралы</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толық</a:t>
            </a:r>
            <a:r>
              <a:rPr lang="ru-RU" dirty="0">
                <a:solidFill>
                  <a:schemeClr val="tx1"/>
                </a:solidFill>
                <a:latin typeface="Times New Roman" panose="02020603050405020304" pitchFamily="18" charset="0"/>
                <a:cs typeface="Times New Roman" panose="02020603050405020304" pitchFamily="18" charset="0"/>
              </a:rPr>
              <a:t> та рас </a:t>
            </a:r>
            <a:r>
              <a:rPr lang="ru-RU" dirty="0" err="1">
                <a:solidFill>
                  <a:schemeClr val="tx1"/>
                </a:solidFill>
                <a:latin typeface="Times New Roman" panose="02020603050405020304" pitchFamily="18" charset="0"/>
                <a:cs typeface="Times New Roman" panose="02020603050405020304" pitchFamily="18" charset="0"/>
              </a:rPr>
              <a:t>ақпаратты</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қалыптастырады</a:t>
            </a:r>
            <a:r>
              <a:rPr lang="ru-RU"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600475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7"/>
          <p:cNvSpPr>
            <a:spLocks noChangeArrowheads="1"/>
          </p:cNvSpPr>
          <p:nvPr/>
        </p:nvSpPr>
        <p:spPr bwMode="auto">
          <a:xfrm>
            <a:off x="971550" y="4149725"/>
            <a:ext cx="7416800" cy="1368425"/>
          </a:xfrm>
          <a:prstGeom prst="flowChartTerminator">
            <a:avLst/>
          </a:prstGeom>
          <a:solidFill>
            <a:schemeClr val="folHlink">
              <a:alpha val="32941"/>
            </a:schemeClr>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be-BY" altLang="ru-RU"/>
          </a:p>
        </p:txBody>
      </p:sp>
      <p:sp>
        <p:nvSpPr>
          <p:cNvPr id="6147" name="AutoShape 6"/>
          <p:cNvSpPr>
            <a:spLocks noChangeArrowheads="1"/>
          </p:cNvSpPr>
          <p:nvPr/>
        </p:nvSpPr>
        <p:spPr bwMode="auto">
          <a:xfrm>
            <a:off x="971550" y="2420938"/>
            <a:ext cx="7272338" cy="1439862"/>
          </a:xfrm>
          <a:prstGeom prst="flowChartTerminator">
            <a:avLst/>
          </a:prstGeom>
          <a:solidFill>
            <a:schemeClr val="folHlink">
              <a:alpha val="41176"/>
            </a:schemeClr>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be-BY" altLang="ru-RU"/>
          </a:p>
        </p:txBody>
      </p:sp>
      <p:sp>
        <p:nvSpPr>
          <p:cNvPr id="6148" name="AutoShape 5"/>
          <p:cNvSpPr>
            <a:spLocks noChangeArrowheads="1"/>
          </p:cNvSpPr>
          <p:nvPr/>
        </p:nvSpPr>
        <p:spPr bwMode="auto">
          <a:xfrm>
            <a:off x="395288" y="333375"/>
            <a:ext cx="8497887" cy="1800225"/>
          </a:xfrm>
          <a:prstGeom prst="verticalScroll">
            <a:avLst>
              <a:gd name="adj" fmla="val 12500"/>
            </a:avLst>
          </a:prstGeom>
          <a:solidFill>
            <a:srgbClr val="993366">
              <a:alpha val="34117"/>
            </a:srgbClr>
          </a:solidFill>
          <a:ln w="9525">
            <a:solidFill>
              <a:schemeClr val="tx1"/>
            </a:solidFill>
            <a:round/>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be-BY" altLang="ru-RU"/>
          </a:p>
        </p:txBody>
      </p:sp>
      <p:sp>
        <p:nvSpPr>
          <p:cNvPr id="6149" name="Rectangle 2"/>
          <p:cNvSpPr>
            <a:spLocks noGrp="1" noChangeArrowheads="1"/>
          </p:cNvSpPr>
          <p:nvPr>
            <p:ph type="title"/>
          </p:nvPr>
        </p:nvSpPr>
        <p:spPr>
          <a:xfrm>
            <a:off x="827088" y="765175"/>
            <a:ext cx="7772400" cy="1143000"/>
          </a:xfrm>
        </p:spPr>
        <p:txBody>
          <a:bodyPr/>
          <a:lstStyle/>
          <a:p>
            <a:pPr eaLnBrk="1" hangingPunct="1"/>
            <a:r>
              <a:rPr lang="ru-RU" altLang="ru-RU" sz="3800" dirty="0" err="1" smtClean="0">
                <a:latin typeface="Times New Roman" panose="02020603050405020304" pitchFamily="18" charset="0"/>
                <a:cs typeface="Times New Roman" panose="02020603050405020304" pitchFamily="18" charset="0"/>
              </a:rPr>
              <a:t>Салық</a:t>
            </a:r>
            <a:r>
              <a:rPr lang="ru-RU" altLang="ru-RU" sz="3800" dirty="0" smtClean="0">
                <a:latin typeface="Times New Roman" panose="02020603050405020304" pitchFamily="18" charset="0"/>
                <a:cs typeface="Times New Roman" panose="02020603050405020304" pitchFamily="18" charset="0"/>
              </a:rPr>
              <a:t> </a:t>
            </a:r>
            <a:r>
              <a:rPr lang="ru-RU" altLang="ru-RU" sz="3800" dirty="0" err="1" smtClean="0">
                <a:latin typeface="Times New Roman" panose="02020603050405020304" pitchFamily="18" charset="0"/>
                <a:cs typeface="Times New Roman" panose="02020603050405020304" pitchFamily="18" charset="0"/>
              </a:rPr>
              <a:t>есебінің</a:t>
            </a:r>
            <a:r>
              <a:rPr lang="ru-RU" altLang="ru-RU" sz="3800" dirty="0" smtClean="0">
                <a:latin typeface="Times New Roman" panose="02020603050405020304" pitchFamily="18" charset="0"/>
                <a:cs typeface="Times New Roman" panose="02020603050405020304" pitchFamily="18" charset="0"/>
              </a:rPr>
              <a:t> </a:t>
            </a:r>
            <a:r>
              <a:rPr lang="ru-RU" altLang="ru-RU" sz="3800" dirty="0" err="1" smtClean="0">
                <a:latin typeface="Times New Roman" panose="02020603050405020304" pitchFamily="18" charset="0"/>
                <a:cs typeface="Times New Roman" panose="02020603050405020304" pitchFamily="18" charset="0"/>
              </a:rPr>
              <a:t>мақсаты</a:t>
            </a:r>
            <a:r>
              <a:rPr lang="ru-RU" altLang="ru-RU" sz="3800" dirty="0" smtClean="0">
                <a:latin typeface="Times New Roman" panose="02020603050405020304" pitchFamily="18" charset="0"/>
                <a:cs typeface="Times New Roman" panose="02020603050405020304" pitchFamily="18" charset="0"/>
              </a:rPr>
              <a:t>:</a:t>
            </a:r>
          </a:p>
        </p:txBody>
      </p:sp>
      <p:sp>
        <p:nvSpPr>
          <p:cNvPr id="6150" name="Rectangle 3"/>
          <p:cNvSpPr>
            <a:spLocks noGrp="1" noChangeArrowheads="1"/>
          </p:cNvSpPr>
          <p:nvPr>
            <p:ph type="body" idx="1"/>
          </p:nvPr>
        </p:nvSpPr>
        <p:spPr>
          <a:xfrm>
            <a:off x="971550" y="1412875"/>
            <a:ext cx="7772400" cy="4530725"/>
          </a:xfrm>
        </p:spPr>
        <p:txBody>
          <a:bodyPr/>
          <a:lstStyle/>
          <a:p>
            <a:pPr indent="19050" eaLnBrk="1" hangingPunct="1"/>
            <a:endParaRPr lang="ru-RU" altLang="ru-RU" dirty="0" smtClean="0"/>
          </a:p>
          <a:p>
            <a:pPr indent="19050" eaLnBrk="1" hangingPunct="1">
              <a:buFont typeface="Wingdings" pitchFamily="2" charset="2"/>
              <a:buNone/>
            </a:pPr>
            <a:endParaRPr lang="ru-RU" altLang="ru-RU" dirty="0" smtClean="0"/>
          </a:p>
          <a:p>
            <a:pPr indent="19050" eaLnBrk="1" hangingPunct="1">
              <a:buFont typeface="Wingdings" pitchFamily="2" charset="2"/>
              <a:buNone/>
            </a:pPr>
            <a:endParaRPr lang="ru-RU" altLang="ru-RU" dirty="0" smtClean="0">
              <a:latin typeface="Times New Roman" panose="02020603050405020304" pitchFamily="18" charset="0"/>
              <a:cs typeface="Times New Roman" panose="02020603050405020304" pitchFamily="18" charset="0"/>
            </a:endParaRPr>
          </a:p>
          <a:p>
            <a:pPr indent="19050" eaLnBrk="1" hangingPunct="1">
              <a:buFont typeface="Wingdings" pitchFamily="2" charset="2"/>
              <a:buNone/>
            </a:pPr>
            <a:r>
              <a:rPr lang="ru-RU" altLang="ru-RU" dirty="0" err="1" smtClean="0">
                <a:latin typeface="Times New Roman" panose="02020603050405020304" pitchFamily="18" charset="0"/>
                <a:cs typeface="Times New Roman" panose="02020603050405020304" pitchFamily="18" charset="0"/>
              </a:rPr>
              <a:t>есеп</a:t>
            </a:r>
            <a:r>
              <a:rPr lang="ru-RU" altLang="ru-RU" dirty="0" smtClean="0">
                <a:latin typeface="Times New Roman" panose="02020603050405020304" pitchFamily="18" charset="0"/>
                <a:cs typeface="Times New Roman" panose="02020603050405020304" pitchFamily="18" charset="0"/>
              </a:rPr>
              <a:t> беру </a:t>
            </a:r>
            <a:r>
              <a:rPr lang="ru-RU" altLang="ru-RU" dirty="0" err="1" smtClean="0">
                <a:latin typeface="Times New Roman" panose="02020603050405020304" pitchFamily="18" charset="0"/>
                <a:cs typeface="Times New Roman" panose="02020603050405020304" pitchFamily="18" charset="0"/>
              </a:rPr>
              <a:t>кезеңінде</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есеп</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жүргізу</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тәртібі</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туралы</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толық</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және</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сенімді</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ақпаратты</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қалыптастыру</a:t>
            </a:r>
            <a:endParaRPr lang="ru-RU" altLang="ru-RU" dirty="0" smtClean="0">
              <a:latin typeface="Times New Roman" panose="02020603050405020304" pitchFamily="18" charset="0"/>
              <a:cs typeface="Times New Roman" panose="02020603050405020304" pitchFamily="18" charset="0"/>
            </a:endParaRPr>
          </a:p>
          <a:p>
            <a:pPr indent="19050" eaLnBrk="1" hangingPunct="1">
              <a:buFont typeface="Wingdings" pitchFamily="2" charset="2"/>
              <a:buNone/>
            </a:pPr>
            <a:endParaRPr lang="kk-KZ" altLang="ru-RU" dirty="0" smtClean="0"/>
          </a:p>
          <a:p>
            <a:pPr indent="19050" eaLnBrk="1" hangingPunct="1">
              <a:buFont typeface="Wingdings" pitchFamily="2" charset="2"/>
              <a:buNone/>
            </a:pPr>
            <a:endParaRPr lang="kk-KZ" altLang="ru-RU" dirty="0"/>
          </a:p>
          <a:p>
            <a:pPr indent="19050" eaLnBrk="1" hangingPunct="1">
              <a:buFont typeface="Wingdings" pitchFamily="2" charset="2"/>
              <a:buNone/>
            </a:pPr>
            <a:endParaRPr lang="ru-RU" altLang="ru-RU" dirty="0" smtClean="0"/>
          </a:p>
          <a:p>
            <a:pPr indent="19050" eaLnBrk="1" hangingPunct="1">
              <a:buFont typeface="Wingdings" pitchFamily="2" charset="2"/>
              <a:buNone/>
            </a:pPr>
            <a:r>
              <a:rPr lang="ru-RU" altLang="ru-RU" dirty="0" err="1" smtClean="0">
                <a:latin typeface="Times New Roman" panose="02020603050405020304" pitchFamily="18" charset="0"/>
                <a:cs typeface="Times New Roman" panose="02020603050405020304" pitchFamily="18" charset="0"/>
              </a:rPr>
              <a:t>ішкі</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және</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сыртқы</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пайдаланушыларға</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ақпарат</a:t>
            </a:r>
            <a:r>
              <a:rPr lang="ru-RU" altLang="ru-RU" dirty="0" smtClean="0">
                <a:latin typeface="Times New Roman" panose="02020603050405020304" pitchFamily="18" charset="0"/>
                <a:cs typeface="Times New Roman" panose="02020603050405020304" pitchFamily="18" charset="0"/>
              </a:rPr>
              <a:t> беру</a:t>
            </a:r>
          </a:p>
        </p:txBody>
      </p:sp>
      <p:sp>
        <p:nvSpPr>
          <p:cNvPr id="6151" name="Line 8"/>
          <p:cNvSpPr>
            <a:spLocks noChangeShapeType="1"/>
          </p:cNvSpPr>
          <p:nvPr/>
        </p:nvSpPr>
        <p:spPr bwMode="auto">
          <a:xfrm>
            <a:off x="4427538" y="2133600"/>
            <a:ext cx="0" cy="2873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6152" name="Line 9"/>
          <p:cNvSpPr>
            <a:spLocks noChangeShapeType="1"/>
          </p:cNvSpPr>
          <p:nvPr/>
        </p:nvSpPr>
        <p:spPr bwMode="auto">
          <a:xfrm>
            <a:off x="4452938" y="3860800"/>
            <a:ext cx="0"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pic>
        <p:nvPicPr>
          <p:cNvPr id="6153"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941888"/>
            <a:ext cx="1323975" cy="191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4"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941888"/>
            <a:ext cx="1323975" cy="191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5"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941888"/>
            <a:ext cx="1323975" cy="191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5403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592" y="1556792"/>
            <a:ext cx="7408333" cy="4530816"/>
          </a:xfrm>
        </p:spPr>
        <p:txBody>
          <a:bodyPr/>
          <a:lstStyle/>
          <a:p>
            <a:r>
              <a:rPr lang="kk-KZ" dirty="0"/>
              <a:t> </a:t>
            </a:r>
            <a:r>
              <a:rPr lang="kk-KZ" dirty="0">
                <a:latin typeface="Times New Roman" panose="02020603050405020304" pitchFamily="18" charset="0"/>
                <a:cs typeface="Times New Roman" panose="02020603050405020304" pitchFamily="18" charset="0"/>
              </a:rPr>
              <a:t>Салық есебінің обьектісі болып, кәсіпорынның өндірістік және өндірістік емес қызметі табылады. Соның нәтижесінде мекеменің бюджет алдында салық бойынша міндеттемесі пайда болады.</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774291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2872150251"/>
              </p:ext>
            </p:extLst>
          </p:nvPr>
        </p:nvGraphicFramePr>
        <p:xfrm>
          <a:off x="871538" y="1844675"/>
          <a:ext cx="7408862" cy="4281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Заголовок 2"/>
          <p:cNvSpPr>
            <a:spLocks noGrp="1"/>
          </p:cNvSpPr>
          <p:nvPr>
            <p:ph type="title"/>
          </p:nvPr>
        </p:nvSpPr>
        <p:spPr/>
        <p:txBody>
          <a:bodyPr>
            <a:noAutofit/>
          </a:bodyPr>
          <a:lstStyle/>
          <a:p>
            <a:r>
              <a:rPr lang="kk-KZ" sz="2800" b="1" dirty="0">
                <a:solidFill>
                  <a:schemeClr val="tx1"/>
                </a:solidFill>
                <a:latin typeface="Times New Roman" panose="02020603050405020304" pitchFamily="18" charset="0"/>
                <a:cs typeface="Times New Roman" panose="02020603050405020304" pitchFamily="18" charset="0"/>
              </a:rPr>
              <a:t>Әлемдік тәжірибеде, бухгалтерлік есептің салық есебіндегі атқаратын ролі бойынша, салық есебінің 3 түрі анықталады:</a:t>
            </a:r>
            <a:endParaRPr lang="ru-RU"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7016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340768"/>
            <a:ext cx="7876397" cy="4785395"/>
          </a:xfrm>
        </p:spPr>
        <p:txBody>
          <a:bodyPr>
            <a:normAutofit/>
          </a:bodyPr>
          <a:lstStyle/>
          <a:p>
            <a:r>
              <a:rPr lang="ru-RU" sz="2800" dirty="0" err="1">
                <a:latin typeface="Times New Roman" panose="02020603050405020304" pitchFamily="18" charset="0"/>
                <a:cs typeface="Times New Roman" panose="02020603050405020304" pitchFamily="18" charset="0"/>
              </a:rPr>
              <a:t>Салық</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есебінің</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міндеттері</a:t>
            </a:r>
            <a:r>
              <a:rPr lang="ru-RU" sz="2800" dirty="0">
                <a:latin typeface="Times New Roman" panose="02020603050405020304" pitchFamily="18" charset="0"/>
                <a:cs typeface="Times New Roman" panose="02020603050405020304" pitchFamily="18" charset="0"/>
              </a:rPr>
              <a:t> мен </a:t>
            </a:r>
            <a:r>
              <a:rPr lang="ru-RU" sz="2800" dirty="0" err="1">
                <a:latin typeface="Times New Roman" panose="02020603050405020304" pitchFamily="18" charset="0"/>
                <a:cs typeface="Times New Roman" panose="02020603050405020304" pitchFamily="18" charset="0"/>
              </a:rPr>
              <a:t>атқарымын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орындау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үшін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салық</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заңмасында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арнаулы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hlinkClick r:id="rId2" tooltip="Тәсіл"/>
              </a:rPr>
              <a:t>тәсілдер</a:t>
            </a:r>
            <a:r>
              <a:rPr lang="ru-RU" sz="2800" dirty="0">
                <a:latin typeface="Times New Roman" panose="02020603050405020304" pitchFamily="18" charset="0"/>
                <a:cs typeface="Times New Roman" panose="02020603050405020304" pitchFamily="18" charset="0"/>
              </a:rPr>
              <a:t> мен </a:t>
            </a:r>
            <a:r>
              <a:rPr lang="ru-RU" sz="2800" dirty="0" err="1">
                <a:latin typeface="Times New Roman" panose="02020603050405020304" pitchFamily="18" charset="0"/>
                <a:cs typeface="Times New Roman" panose="02020603050405020304" pitchFamily="18" charset="0"/>
                <a:hlinkClick r:id="rId3" tooltip="Әдіс"/>
              </a:rPr>
              <a:t>әдістер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айқындалған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олардың</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жиынтығы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Салық</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есебінің</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өзара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байланысты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әдіснамасын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құрайды</a:t>
            </a:r>
            <a:r>
              <a:rPr lang="ru-RU"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951305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39552" y="1700808"/>
            <a:ext cx="8128413" cy="4353347"/>
          </a:xfrm>
        </p:spPr>
        <p:txBody>
          <a:bodyPr/>
          <a:lstStyle/>
          <a:p>
            <a:pPr algn="just"/>
            <a:r>
              <a:rPr lang="ru-RU" dirty="0" err="1" smtClean="0">
                <a:solidFill>
                  <a:schemeClr val="tx1"/>
                </a:solidFill>
                <a:latin typeface="Times New Roman" panose="02020603050405020304" pitchFamily="18" charset="0"/>
                <a:cs typeface="Times New Roman" panose="02020603050405020304" pitchFamily="18" charset="0"/>
              </a:rPr>
              <a:t>есеп</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беруге-есептесуге</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арналған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салық</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hlinkClick r:id="rId2" tooltip="Құжат"/>
              </a:rPr>
              <a:t>құжаттамасы</a:t>
            </a:r>
            <a:r>
              <a:rPr lang="ru-RU" dirty="0">
                <a:solidFill>
                  <a:schemeClr val="tx1"/>
                </a:solidFill>
                <a:latin typeface="Times New Roman" panose="02020603050405020304" pitchFamily="18" charset="0"/>
                <a:cs typeface="Times New Roman" panose="02020603050405020304" pitchFamily="18" charset="0"/>
              </a:rPr>
              <a:t>, </a:t>
            </a:r>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dirty="0" err="1" smtClean="0">
                <a:solidFill>
                  <a:schemeClr val="tx1"/>
                </a:solidFill>
                <a:latin typeface="Times New Roman" panose="02020603050405020304" pitchFamily="18" charset="0"/>
                <a:cs typeface="Times New Roman" panose="02020603050405020304" pitchFamily="18" charset="0"/>
              </a:rPr>
              <a:t>ілеспе</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салық</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құжаттамасы</a:t>
            </a:r>
            <a:r>
              <a:rPr lang="ru-RU" dirty="0">
                <a:solidFill>
                  <a:schemeClr val="tx1"/>
                </a:solidFill>
                <a:latin typeface="Times New Roman" panose="02020603050405020304" pitchFamily="18" charset="0"/>
                <a:cs typeface="Times New Roman" panose="02020603050405020304" pitchFamily="18" charset="0"/>
              </a:rPr>
              <a:t>, </a:t>
            </a:r>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dirty="0" err="1" smtClean="0">
                <a:solidFill>
                  <a:schemeClr val="tx1"/>
                </a:solidFill>
                <a:latin typeface="Times New Roman" panose="02020603050405020304" pitchFamily="18" charset="0"/>
                <a:cs typeface="Times New Roman" panose="02020603050405020304" pitchFamily="18" charset="0"/>
              </a:rPr>
              <a:t>салық</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есебінің</a:t>
            </a:r>
            <a:r>
              <a:rPr lang="ru-RU" dirty="0">
                <a:solidFill>
                  <a:schemeClr val="tx1"/>
                </a:solidFill>
                <a:latin typeface="Times New Roman" panose="02020603050405020304" pitchFamily="18" charset="0"/>
                <a:cs typeface="Times New Roman" panose="02020603050405020304" pitchFamily="18" charset="0"/>
              </a:rPr>
              <a:t>, </a:t>
            </a:r>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dirty="0" err="1" smtClean="0">
                <a:solidFill>
                  <a:schemeClr val="tx1"/>
                </a:solidFill>
                <a:latin typeface="Times New Roman" panose="02020603050405020304" pitchFamily="18" charset="0"/>
                <a:cs typeface="Times New Roman" panose="02020603050405020304" pitchFamily="18" charset="0"/>
              </a:rPr>
              <a:t>хабарламасының</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талдамалы</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тізілімдері</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жатады</a:t>
            </a:r>
            <a:r>
              <a:rPr lang="ru-RU" dirty="0" smtClean="0">
                <a:solidFill>
                  <a:schemeClr val="tx1"/>
                </a:solidFill>
                <a:latin typeface="Times New Roman" panose="02020603050405020304" pitchFamily="18" charset="0"/>
                <a:cs typeface="Times New Roman" panose="02020603050405020304" pitchFamily="18" charset="0"/>
              </a:rPr>
              <a:t>.</a:t>
            </a:r>
          </a:p>
          <a:p>
            <a:pPr algn="just"/>
            <a:endParaRPr lang="ru-RU" dirty="0">
              <a:solidFill>
                <a:schemeClr val="tx1"/>
              </a:solidFill>
              <a:latin typeface="Times New Roman" panose="02020603050405020304" pitchFamily="18" charset="0"/>
              <a:cs typeface="Times New Roman" panose="02020603050405020304" pitchFamily="18" charset="0"/>
            </a:endParaRPr>
          </a:p>
          <a:p>
            <a:pPr algn="just"/>
            <a:r>
              <a:rPr lang="ru-RU" dirty="0" smtClean="0">
                <a:solidFill>
                  <a:schemeClr val="tx1"/>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Салық</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құжаттамасының</a:t>
            </a:r>
            <a:r>
              <a:rPr lang="ru-RU" dirty="0">
                <a:solidFill>
                  <a:srgbClr val="FF0000"/>
                </a:solidFill>
                <a:latin typeface="Times New Roman" panose="02020603050405020304" pitchFamily="18" charset="0"/>
                <a:cs typeface="Times New Roman" panose="02020603050405020304" pitchFamily="18" charset="0"/>
              </a:rPr>
              <a:t> </a:t>
            </a:r>
            <a:r>
              <a:rPr lang="ru-RU" dirty="0" err="1">
                <a:solidFill>
                  <a:srgbClr val="FF0000"/>
                </a:solidFill>
                <a:latin typeface="Times New Roman" panose="02020603050405020304" pitchFamily="18" charset="0"/>
                <a:cs typeface="Times New Roman" panose="02020603050405020304" pitchFamily="18" charset="0"/>
              </a:rPr>
              <a:t>ерекшелігі</a:t>
            </a:r>
            <a:r>
              <a:rPr lang="ru-RU" dirty="0">
                <a:solidFill>
                  <a:srgbClr val="FF0000"/>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бастапқы</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салық</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құжаттамасы</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болмаған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жағдайда</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Салық</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есебін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жүргізу</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үшін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шаруашылық</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операциялардың</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жасалуы</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тіркелетін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бастапқы</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бухгалтерлік</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есеп</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құжаттары</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негіз</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болады</a:t>
            </a:r>
            <a:r>
              <a:rPr lang="ru-RU" dirty="0">
                <a:solidFill>
                  <a:schemeClr val="tx1"/>
                </a:solidFill>
                <a:latin typeface="Times New Roman" panose="02020603050405020304" pitchFamily="18" charset="0"/>
                <a:cs typeface="Times New Roman" panose="02020603050405020304" pitchFamily="18" charset="0"/>
              </a:rPr>
              <a:t>.</a:t>
            </a:r>
          </a:p>
          <a:p>
            <a:endParaRPr lang="ru-RU" dirty="0"/>
          </a:p>
        </p:txBody>
      </p:sp>
      <p:sp>
        <p:nvSpPr>
          <p:cNvPr id="3" name="Заголовок 2"/>
          <p:cNvSpPr>
            <a:spLocks noGrp="1"/>
          </p:cNvSpPr>
          <p:nvPr>
            <p:ph type="title"/>
          </p:nvPr>
        </p:nvSpPr>
        <p:spPr/>
        <p:txBody>
          <a:bodyPr/>
          <a:lstStyle/>
          <a:p>
            <a:r>
              <a:rPr lang="ru-RU" dirty="0" err="1"/>
              <a:t>Салық</a:t>
            </a:r>
            <a:r>
              <a:rPr lang="ru-RU" dirty="0"/>
              <a:t> </a:t>
            </a:r>
            <a:r>
              <a:rPr lang="ru-RU" dirty="0" err="1"/>
              <a:t>құжаттамасына</a:t>
            </a:r>
            <a:r>
              <a:rPr lang="ru-RU" dirty="0"/>
              <a:t>:</a:t>
            </a:r>
          </a:p>
        </p:txBody>
      </p:sp>
    </p:spTree>
    <p:extLst>
      <p:ext uri="{BB962C8B-B14F-4D97-AF65-F5344CB8AC3E}">
        <p14:creationId xmlns:p14="http://schemas.microsoft.com/office/powerpoint/2010/main" val="3218678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772816"/>
            <a:ext cx="7804389" cy="4353347"/>
          </a:xfrm>
        </p:spPr>
        <p:txBody>
          <a:bodyPr>
            <a:noAutofit/>
          </a:bodyPr>
          <a:lstStyle/>
          <a:p>
            <a:r>
              <a:rPr lang="ru-RU" sz="2800" dirty="0" err="1" smtClean="0">
                <a:latin typeface="Times New Roman" panose="02020603050405020304" pitchFamily="18" charset="0"/>
                <a:cs typeface="Times New Roman" panose="02020603050405020304" pitchFamily="18" charset="0"/>
              </a:rPr>
              <a:t>салық</a:t>
            </a:r>
            <a:r>
              <a:rPr lang="ru-RU" sz="2800" dirty="0" smtClean="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органында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тіркеу</a:t>
            </a:r>
            <a:r>
              <a:rPr lang="ru-RU" sz="2800" dirty="0" smtClean="0">
                <a:latin typeface="Times New Roman" panose="02020603050405020304" pitchFamily="18" charset="0"/>
                <a:cs typeface="Times New Roman" panose="02020603050405020304" pitchFamily="18" charset="0"/>
              </a:rPr>
              <a:t>;</a:t>
            </a:r>
          </a:p>
          <a:p>
            <a:r>
              <a:rPr lang="ru-RU" sz="2800" dirty="0" err="1" smtClean="0">
                <a:latin typeface="Times New Roman" panose="02020603050405020304" pitchFamily="18" charset="0"/>
                <a:cs typeface="Times New Roman" panose="02020603050405020304" pitchFamily="18" charset="0"/>
              </a:rPr>
              <a:t>салық</a:t>
            </a:r>
            <a:r>
              <a:rPr lang="ru-RU" sz="2800" dirty="0" smtClean="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салынатын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объектілердің</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салық</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есебін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жүргізеді</a:t>
            </a:r>
            <a:r>
              <a:rPr lang="ru-RU" sz="2800" dirty="0" smtClean="0">
                <a:latin typeface="Times New Roman" panose="02020603050405020304" pitchFamily="18" charset="0"/>
                <a:cs typeface="Times New Roman" panose="02020603050405020304" pitchFamily="18" charset="0"/>
              </a:rPr>
              <a:t>;</a:t>
            </a:r>
          </a:p>
          <a:p>
            <a:r>
              <a:rPr lang="ru-RU" sz="2800" dirty="0" err="1" smtClean="0">
                <a:latin typeface="Times New Roman" panose="02020603050405020304" pitchFamily="18" charset="0"/>
                <a:cs typeface="Times New Roman" panose="02020603050405020304" pitchFamily="18" charset="0"/>
              </a:rPr>
              <a:t>төлеуге</a:t>
            </a:r>
            <a:r>
              <a:rPr lang="ru-RU" sz="2800" dirty="0" smtClean="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жататын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салық</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сомасын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есептеу</a:t>
            </a:r>
            <a:r>
              <a:rPr lang="ru-RU" sz="2800" dirty="0" smtClean="0">
                <a:latin typeface="Times New Roman" panose="02020603050405020304" pitchFamily="18" charset="0"/>
                <a:cs typeface="Times New Roman" panose="02020603050405020304" pitchFamily="18" charset="0"/>
              </a:rPr>
              <a:t>;</a:t>
            </a:r>
          </a:p>
          <a:p>
            <a:r>
              <a:rPr lang="ru-RU" sz="2800" dirty="0" err="1" smtClean="0">
                <a:latin typeface="Times New Roman" panose="02020603050405020304" pitchFamily="18" charset="0"/>
                <a:cs typeface="Times New Roman" panose="02020603050405020304" pitchFamily="18" charset="0"/>
              </a:rPr>
              <a:t>салық</a:t>
            </a:r>
            <a:r>
              <a:rPr lang="ru-RU" sz="2800" dirty="0" smtClean="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органдарына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салық</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есептілігін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ұсынады</a:t>
            </a:r>
            <a:r>
              <a:rPr lang="ru-RU" sz="2800" dirty="0" smtClean="0">
                <a:latin typeface="Times New Roman" panose="02020603050405020304" pitchFamily="18" charset="0"/>
                <a:cs typeface="Times New Roman" panose="02020603050405020304" pitchFamily="18" charset="0"/>
              </a:rPr>
              <a:t>;</a:t>
            </a:r>
          </a:p>
          <a:p>
            <a:r>
              <a:rPr lang="ru-RU" sz="2800" dirty="0" err="1" smtClean="0">
                <a:latin typeface="Times New Roman" panose="02020603050405020304" pitchFamily="18" charset="0"/>
                <a:cs typeface="Times New Roman" panose="02020603050405020304" pitchFamily="18" charset="0"/>
              </a:rPr>
              <a:t>барлық</a:t>
            </a:r>
            <a:r>
              <a:rPr lang="ru-RU" sz="2800" dirty="0" smtClean="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салық</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төлемдерін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толық</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төлеуге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және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салықтық</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есепке</a:t>
            </a:r>
            <a:r>
              <a:rPr lang="ru-RU" sz="2800" dirty="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алуға</a:t>
            </a:r>
            <a:r>
              <a:rPr lang="ru-RU" sz="2800" dirty="0" smtClean="0">
                <a:latin typeface="Times New Roman" panose="02020603050405020304" pitchFamily="18" charset="0"/>
                <a:cs typeface="Times New Roman" panose="02020603050405020304" pitchFamily="18" charset="0"/>
              </a:rPr>
              <a:t> </a:t>
            </a:r>
            <a:r>
              <a:rPr lang="kk-KZ" sz="2800" dirty="0" smtClean="0">
                <a:latin typeface="Times New Roman" panose="02020603050405020304" pitchFamily="18" charset="0"/>
                <a:cs typeface="Times New Roman" panose="02020603050405020304" pitchFamily="18" charset="0"/>
              </a:rPr>
              <a:t>міндетті</a:t>
            </a:r>
            <a:r>
              <a:rPr lang="ru-RU"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sp>
        <p:nvSpPr>
          <p:cNvPr id="3" name="Заголовок 2"/>
          <p:cNvSpPr>
            <a:spLocks noGrp="1"/>
          </p:cNvSpPr>
          <p:nvPr>
            <p:ph type="title"/>
          </p:nvPr>
        </p:nvSpPr>
        <p:spPr/>
        <p:txBody>
          <a:bodyPr>
            <a:normAutofit fontScale="90000"/>
          </a:bodyPr>
          <a:lstStyle/>
          <a:p>
            <a:r>
              <a:rPr lang="ru-RU" sz="3600" dirty="0" err="1"/>
              <a:t>Салық</a:t>
            </a:r>
            <a:r>
              <a:rPr lang="ru-RU" sz="3600" dirty="0"/>
              <a:t> </a:t>
            </a:r>
            <a:r>
              <a:rPr lang="ru-RU" sz="3600" dirty="0" err="1"/>
              <a:t>есебін</a:t>
            </a:r>
            <a:r>
              <a:rPr lang="ru-RU" sz="3600" dirty="0"/>
              <a:t> </a:t>
            </a:r>
            <a:r>
              <a:rPr lang="ru-RU" sz="3600" dirty="0" err="1"/>
              <a:t>жүргізу</a:t>
            </a:r>
            <a:r>
              <a:rPr lang="ru-RU" sz="3600" dirty="0"/>
              <a:t> </a:t>
            </a:r>
            <a:r>
              <a:rPr lang="ru-RU" sz="3600" dirty="0" err="1"/>
              <a:t>үшін</a:t>
            </a:r>
            <a:r>
              <a:rPr lang="ru-RU" sz="3600" dirty="0"/>
              <a:t> </a:t>
            </a:r>
            <a:r>
              <a:rPr lang="ru-RU" sz="3600" dirty="0" err="1" smtClean="0"/>
              <a:t>ҚРда</a:t>
            </a:r>
            <a:r>
              <a:rPr lang="ru-RU" sz="3600" dirty="0" smtClean="0"/>
              <a:t> </a:t>
            </a:r>
            <a:r>
              <a:rPr lang="ru-RU" sz="3600" dirty="0" err="1"/>
              <a:t>салық</a:t>
            </a:r>
            <a:r>
              <a:rPr lang="ru-RU" sz="3600" dirty="0"/>
              <a:t> </a:t>
            </a:r>
            <a:r>
              <a:rPr lang="ru-RU" sz="3600" dirty="0" err="1"/>
              <a:t>төлеуші</a:t>
            </a:r>
            <a:r>
              <a:rPr lang="ru-RU" sz="3600" dirty="0"/>
              <a:t>:</a:t>
            </a:r>
            <a:r>
              <a:rPr lang="ru-RU" dirty="0"/>
              <a:t/>
            </a:r>
            <a:br>
              <a:rPr lang="ru-RU" dirty="0"/>
            </a:br>
            <a:endParaRPr lang="ru-RU" dirty="0"/>
          </a:p>
        </p:txBody>
      </p:sp>
    </p:spTree>
    <p:extLst>
      <p:ext uri="{BB962C8B-B14F-4D97-AF65-F5344CB8AC3E}">
        <p14:creationId xmlns:p14="http://schemas.microsoft.com/office/powerpoint/2010/main" val="25897086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249</TotalTime>
  <Words>1219</Words>
  <Application>Microsoft Office PowerPoint</Application>
  <PresentationFormat>Экран (4:3)</PresentationFormat>
  <Paragraphs>122</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Волна</vt:lpstr>
      <vt:lpstr>2-дәріс.  Бухгалтерлік есеп және салық есебі арасындағы байланыс,  кәсіппорынның салық саясаты</vt:lpstr>
      <vt:lpstr>Презентация PowerPoint</vt:lpstr>
      <vt:lpstr>Презентация PowerPoint</vt:lpstr>
      <vt:lpstr>Салық есебінің мақсаты:</vt:lpstr>
      <vt:lpstr>Презентация PowerPoint</vt:lpstr>
      <vt:lpstr>Әлемдік тәжірибеде, бухгалтерлік есептің салық есебіндегі атқаратын ролі бойынша, салық есебінің 3 түрі анықталады:</vt:lpstr>
      <vt:lpstr>Презентация PowerPoint</vt:lpstr>
      <vt:lpstr>Салық құжаттамасына:</vt:lpstr>
      <vt:lpstr>Салық есебін жүргізу үшін ҚРда салық төлеуші: </vt:lpstr>
      <vt:lpstr>Салық есептілігін жасау :</vt:lpstr>
      <vt:lpstr>Қазақстан Республикасында салықтық есеп пен салық есептілігінің келесі түрлері қолданылады: </vt:lpstr>
      <vt:lpstr>Презентация PowerPoint</vt:lpstr>
      <vt:lpstr>Салық есебі, кодекспен анықталған, белгілі тәртіппен топталған, бастапқы мәліметтерді пайдалана отырып, салық бойынша салық базасын анықтауға арналған жүйе.    </vt:lpstr>
      <vt:lpstr>Презентация PowerPoint</vt:lpstr>
      <vt:lpstr>Презентация PowerPoint</vt:lpstr>
      <vt:lpstr>Презентация PowerPoint</vt:lpstr>
      <vt:lpstr>Презентация PowerPoint</vt:lpstr>
      <vt:lpstr>Презентация PowerPoint</vt:lpstr>
      <vt:lpstr>Салықтық есепке алу саясатында мынадай ережелер белгіленуге тиіс: </vt:lpstr>
      <vt:lpstr>Презентация PowerPoint</vt:lpstr>
      <vt:lpstr>Презентация PowerPoint</vt:lpstr>
      <vt:lpstr>Презентация PowerPoint</vt:lpstr>
      <vt:lpstr>Презентация PowerPoint</vt:lpstr>
      <vt:lpstr>Презентация PowerPoint</vt:lpstr>
      <vt:lpstr>Кәсіпорында салық есебін ұйымдастыру қызметі қандай?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2-дәріс.  Бухгалтерлік есеп және салық есебі арасындағы байланыс,  кәсіппорынның салық саясаты</dc:title>
  <dc:creator>admin</dc:creator>
  <cp:lastModifiedBy>admin</cp:lastModifiedBy>
  <cp:revision>21</cp:revision>
  <dcterms:created xsi:type="dcterms:W3CDTF">2021-09-10T15:11:37Z</dcterms:created>
  <dcterms:modified xsi:type="dcterms:W3CDTF">2021-09-11T10:43:05Z</dcterms:modified>
</cp:coreProperties>
</file>